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265" r:id="rId3"/>
    <p:sldId id="312" r:id="rId4"/>
    <p:sldId id="266" r:id="rId5"/>
    <p:sldId id="314" r:id="rId6"/>
    <p:sldId id="282" r:id="rId7"/>
    <p:sldId id="313" r:id="rId8"/>
    <p:sldId id="267" r:id="rId9"/>
    <p:sldId id="315" r:id="rId10"/>
    <p:sldId id="316" r:id="rId11"/>
    <p:sldId id="317" r:id="rId12"/>
    <p:sldId id="318" r:id="rId13"/>
    <p:sldId id="319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C77"/>
    <a:srgbClr val="414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6318" autoAdjust="0"/>
  </p:normalViewPr>
  <p:slideViewPr>
    <p:cSldViewPr snapToGrid="0">
      <p:cViewPr varScale="1">
        <p:scale>
          <a:sx n="65" d="100"/>
          <a:sy n="65" d="100"/>
        </p:scale>
        <p:origin x="68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#1">
  <dgm:title val=""/>
  <dgm:desc val=""/>
  <dgm:catLst>
    <dgm:cat type="accent1" pri="11500"/>
  </dgm:catLst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7BCEE-9966-4BB5-A313-B27AB8B92E8A}" type="doc">
      <dgm:prSet loTypeId="urn:microsoft.com/office/officeart/2005/8/layout/vList6" loCatId="list" qsTypeId="urn:microsoft.com/office/officeart/2005/8/quickstyle/3d4#1" qsCatId="3D" csTypeId="urn:microsoft.com/office/officeart/2005/8/colors/accent1_5#1" csCatId="accent1" phldr="1"/>
      <dgm:spPr/>
      <dgm:t>
        <a:bodyPr/>
        <a:lstStyle/>
        <a:p>
          <a:endParaRPr lang="zh-CN" altLang="en-US"/>
        </a:p>
      </dgm:t>
    </dgm:pt>
    <dgm:pt modelId="{BF40DC06-A953-4679-94BE-00425252C25B}">
      <dgm:prSet phldrT="[文本]" custT="1"/>
      <dgm:spPr/>
      <dgm:t>
        <a:bodyPr/>
        <a:lstStyle/>
        <a:p>
          <a:r>
            <a:rPr lang="zh-CN" altLang="en-US" sz="4800" b="1" dirty="0"/>
            <a:t>征信系统</a:t>
          </a:r>
        </a:p>
      </dgm:t>
    </dgm:pt>
    <dgm:pt modelId="{36B0486B-F5B7-4A75-A90B-8044B34F951D}" type="parTrans" cxnId="{CB293F87-4880-4E1F-9565-E426854DE359}">
      <dgm:prSet/>
      <dgm:spPr/>
      <dgm:t>
        <a:bodyPr/>
        <a:lstStyle/>
        <a:p>
          <a:endParaRPr lang="zh-CN" altLang="en-US"/>
        </a:p>
      </dgm:t>
    </dgm:pt>
    <dgm:pt modelId="{25660D89-0E23-4D18-AAF5-53ADF65DE00F}" type="sibTrans" cxnId="{CB293F87-4880-4E1F-9565-E426854DE359}">
      <dgm:prSet/>
      <dgm:spPr/>
      <dgm:t>
        <a:bodyPr/>
        <a:lstStyle/>
        <a:p>
          <a:endParaRPr lang="zh-CN" altLang="en-US"/>
        </a:p>
      </dgm:t>
    </dgm:pt>
    <dgm:pt modelId="{7CFE76AD-CDBC-4F30-9AD7-7B49325F972A}">
      <dgm:prSet phldrT="[文本]" custT="1"/>
      <dgm:spPr/>
      <dgm:t>
        <a:bodyPr/>
        <a:lstStyle/>
        <a:p>
          <a:r>
            <a:rPr lang="zh-CN" altLang="en-US" sz="4800" b="1" dirty="0"/>
            <a:t>征信中心</a:t>
          </a:r>
        </a:p>
      </dgm:t>
    </dgm:pt>
    <dgm:pt modelId="{725F5A82-EE63-49D9-B689-28389896B1C0}" type="parTrans" cxnId="{7F67342E-7DB0-4D13-B0BA-50FD1EC9BC26}">
      <dgm:prSet/>
      <dgm:spPr/>
      <dgm:t>
        <a:bodyPr/>
        <a:lstStyle/>
        <a:p>
          <a:endParaRPr lang="zh-CN" altLang="en-US"/>
        </a:p>
      </dgm:t>
    </dgm:pt>
    <dgm:pt modelId="{1491BC8C-F225-447F-B60B-F7A7DA560B83}" type="sibTrans" cxnId="{7F67342E-7DB0-4D13-B0BA-50FD1EC9BC26}">
      <dgm:prSet/>
      <dgm:spPr/>
      <dgm:t>
        <a:bodyPr/>
        <a:lstStyle/>
        <a:p>
          <a:endParaRPr lang="zh-CN" altLang="en-US"/>
        </a:p>
      </dgm:t>
    </dgm:pt>
    <dgm:pt modelId="{13296FD8-0FDE-45E3-B060-031D7BF28112}">
      <dgm:prSet phldrT="[文本]" custT="1"/>
      <dgm:spPr/>
      <dgm:t>
        <a:bodyPr/>
        <a:lstStyle/>
        <a:p>
          <a:pPr marL="360045">
            <a:spcBef>
              <a:spcPts val="1800"/>
            </a:spcBef>
          </a:pPr>
          <a:r>
            <a:rPr lang="zh-CN" altLang="en-US" sz="2000" b="1" i="0" spc="100" baseline="0" dirty="0"/>
            <a:t>国家建立的记录你信用信息的数据库。</a:t>
          </a:r>
          <a:endParaRPr lang="zh-CN" altLang="en-US" sz="2000" b="1" spc="100" baseline="0" dirty="0"/>
        </a:p>
      </dgm:t>
    </dgm:pt>
    <dgm:pt modelId="{B67495F4-250F-4163-8C59-09EBCE0EA2EA}" type="parTrans" cxnId="{E3BE660B-0EA2-4271-86F4-9CEEE8BA7712}">
      <dgm:prSet/>
      <dgm:spPr/>
      <dgm:t>
        <a:bodyPr/>
        <a:lstStyle/>
        <a:p>
          <a:endParaRPr lang="zh-CN" altLang="en-US"/>
        </a:p>
      </dgm:t>
    </dgm:pt>
    <dgm:pt modelId="{C7F8281E-D1CE-4462-8A31-08598745D31C}" type="sibTrans" cxnId="{E3BE660B-0EA2-4271-86F4-9CEEE8BA7712}">
      <dgm:prSet/>
      <dgm:spPr/>
      <dgm:t>
        <a:bodyPr/>
        <a:lstStyle/>
        <a:p>
          <a:endParaRPr lang="zh-CN" altLang="en-US"/>
        </a:p>
      </dgm:t>
    </dgm:pt>
    <dgm:pt modelId="{6D41E91E-B561-4C90-B0E6-A9E16256D2D6}">
      <dgm:prSet phldrT="[文本]" custT="1"/>
      <dgm:spPr/>
      <dgm:t>
        <a:bodyPr/>
        <a:lstStyle/>
        <a:p>
          <a:pPr marL="360045">
            <a:spcBef>
              <a:spcPts val="1800"/>
            </a:spcBef>
          </a:pPr>
          <a:r>
            <a:rPr lang="zh-CN" altLang="en-US" sz="2000" b="1" i="0" spc="100" baseline="0" dirty="0"/>
            <a:t>你和放贷机构之间的信贷交易信息，以及其他一些信用信息都记录在这个系统中。</a:t>
          </a:r>
          <a:br>
            <a:rPr lang="zh-CN" altLang="en-US" sz="2000" b="1" spc="100" baseline="0" dirty="0"/>
          </a:br>
          <a:endParaRPr lang="zh-CN" altLang="en-US" sz="2000" b="1" spc="100" baseline="0" dirty="0"/>
        </a:p>
      </dgm:t>
    </dgm:pt>
    <dgm:pt modelId="{CBBD20A6-C7E9-41A7-B7AF-885FF2AC1257}" type="parTrans" cxnId="{B94BEFEF-2EDF-4BFD-A5D8-8E8DB7113EE2}">
      <dgm:prSet/>
      <dgm:spPr/>
      <dgm:t>
        <a:bodyPr/>
        <a:lstStyle/>
        <a:p>
          <a:endParaRPr lang="zh-CN" altLang="en-US"/>
        </a:p>
      </dgm:t>
    </dgm:pt>
    <dgm:pt modelId="{B7CF489E-D9A3-46E0-BF02-E8518811A9F9}" type="sibTrans" cxnId="{B94BEFEF-2EDF-4BFD-A5D8-8E8DB7113EE2}">
      <dgm:prSet/>
      <dgm:spPr/>
      <dgm:t>
        <a:bodyPr/>
        <a:lstStyle/>
        <a:p>
          <a:endParaRPr lang="zh-CN" altLang="en-US"/>
        </a:p>
      </dgm:t>
    </dgm:pt>
    <dgm:pt modelId="{84193106-14E3-4E84-BC7D-33F3EF3C7AF9}">
      <dgm:prSet phldrT="[文本]" custT="1"/>
      <dgm:spPr/>
      <dgm:t>
        <a:bodyPr/>
        <a:lstStyle/>
        <a:p>
          <a:pPr marL="360045">
            <a:spcBef>
              <a:spcPts val="1800"/>
            </a:spcBef>
          </a:pPr>
          <a:r>
            <a:rPr lang="zh-CN" altLang="en-US" sz="2000" b="1" i="0" spc="100" baseline="0" dirty="0"/>
            <a:t>负责建设、运行和维护征信系统的专业化征信机构；</a:t>
          </a:r>
          <a:br>
            <a:rPr lang="zh-CN" altLang="en-US" sz="2000" b="1" i="0" spc="100" baseline="0" dirty="0"/>
          </a:br>
          <a:r>
            <a:rPr lang="zh-CN" altLang="en-US" sz="2000" b="1" i="0" spc="100" baseline="0" dirty="0"/>
            <a:t>人民银行直属事业单位；</a:t>
          </a:r>
          <a:br>
            <a:rPr lang="zh-CN" altLang="en-US" sz="2000" b="1" i="0" spc="100" baseline="0" dirty="0"/>
          </a:br>
          <a:r>
            <a:rPr lang="zh-CN" altLang="en-US" sz="2000" b="1" i="0" spc="100" baseline="0" dirty="0"/>
            <a:t>不以营利为目的；</a:t>
          </a:r>
          <a:br>
            <a:rPr lang="zh-CN" altLang="en-US" sz="2000" b="1" i="0" spc="100" baseline="0" dirty="0"/>
          </a:br>
          <a:r>
            <a:rPr lang="zh-CN" altLang="en-US" sz="2000" b="1" i="0" spc="100" baseline="0" dirty="0"/>
            <a:t>不从事放贷业务；</a:t>
          </a:r>
          <a:br>
            <a:rPr lang="zh-CN" altLang="en-US" sz="2000" b="1" i="0" spc="100" baseline="0" dirty="0"/>
          </a:br>
          <a:r>
            <a:rPr lang="zh-CN" altLang="en-US" sz="2000" b="1" i="0" spc="100" baseline="0" dirty="0"/>
            <a:t>独立第三方。</a:t>
          </a:r>
          <a:br>
            <a:rPr lang="zh-CN" altLang="en-US" sz="2000" b="1" spc="100" baseline="0" dirty="0"/>
          </a:br>
          <a:endParaRPr lang="zh-CN" altLang="en-US" sz="2000" b="1" spc="100" baseline="0" dirty="0"/>
        </a:p>
      </dgm:t>
    </dgm:pt>
    <dgm:pt modelId="{3BD7A4EF-15FF-49A1-BC8E-1909FDAF28DF}" type="parTrans" cxnId="{E0A6C316-12E1-421A-B211-670B903C7A32}">
      <dgm:prSet/>
      <dgm:spPr/>
      <dgm:t>
        <a:bodyPr/>
        <a:lstStyle/>
        <a:p>
          <a:endParaRPr lang="zh-CN" altLang="en-US"/>
        </a:p>
      </dgm:t>
    </dgm:pt>
    <dgm:pt modelId="{54CEEDBF-2F1A-4BF2-B167-35B269AEB8DA}" type="sibTrans" cxnId="{E0A6C316-12E1-421A-B211-670B903C7A32}">
      <dgm:prSet/>
      <dgm:spPr/>
      <dgm:t>
        <a:bodyPr/>
        <a:lstStyle/>
        <a:p>
          <a:endParaRPr lang="zh-CN" altLang="en-US"/>
        </a:p>
      </dgm:t>
    </dgm:pt>
    <dgm:pt modelId="{701EBDFB-DE30-4A16-8695-20E47F950920}">
      <dgm:prSet phldrT="[文本]" custT="1"/>
      <dgm:spPr/>
      <dgm:t>
        <a:bodyPr/>
        <a:lstStyle/>
        <a:p>
          <a:pPr marL="360045">
            <a:spcBef>
              <a:spcPts val="1800"/>
            </a:spcBef>
          </a:pPr>
          <a:endParaRPr lang="zh-CN" altLang="en-US" sz="2000" b="1" spc="100" baseline="0" dirty="0"/>
        </a:p>
      </dgm:t>
    </dgm:pt>
    <dgm:pt modelId="{9925A123-E5A7-4355-9DF8-CA4D3180908C}" type="parTrans" cxnId="{FFA58D36-265B-4002-BA0F-9F9DECFBE687}">
      <dgm:prSet/>
      <dgm:spPr/>
      <dgm:t>
        <a:bodyPr/>
        <a:lstStyle/>
        <a:p>
          <a:endParaRPr lang="zh-CN" altLang="en-US"/>
        </a:p>
      </dgm:t>
    </dgm:pt>
    <dgm:pt modelId="{22D4DF83-BF79-488E-B609-23D426113872}" type="sibTrans" cxnId="{FFA58D36-265B-4002-BA0F-9F9DECFBE687}">
      <dgm:prSet/>
      <dgm:spPr/>
      <dgm:t>
        <a:bodyPr/>
        <a:lstStyle/>
        <a:p>
          <a:endParaRPr lang="zh-CN" altLang="en-US"/>
        </a:p>
      </dgm:t>
    </dgm:pt>
    <dgm:pt modelId="{E20D629C-CEFC-4278-9F15-0D3E0EFB289E}">
      <dgm:prSet phldrT="[文本]" custT="1"/>
      <dgm:spPr/>
      <dgm:t>
        <a:bodyPr/>
        <a:lstStyle/>
        <a:p>
          <a:pPr marL="360045">
            <a:spcBef>
              <a:spcPts val="1800"/>
            </a:spcBef>
          </a:pPr>
          <a:r>
            <a:rPr lang="zh-CN" altLang="en-US" sz="2000" b="1" i="0" spc="100" baseline="0" dirty="0"/>
            <a:t>即中国人民银行征信中心</a:t>
          </a:r>
          <a:endParaRPr lang="zh-CN" altLang="en-US" sz="2000" b="1" spc="100" baseline="0" dirty="0"/>
        </a:p>
      </dgm:t>
    </dgm:pt>
    <dgm:pt modelId="{B51D4DC4-5398-4D62-BFA6-8AD421B6E341}" type="parTrans" cxnId="{D9131678-EFDF-424E-8A0F-3F35B0E566C5}">
      <dgm:prSet/>
      <dgm:spPr/>
      <dgm:t>
        <a:bodyPr/>
        <a:lstStyle/>
        <a:p>
          <a:endParaRPr lang="zh-CN" altLang="en-US"/>
        </a:p>
      </dgm:t>
    </dgm:pt>
    <dgm:pt modelId="{911ED5B5-C6A9-433A-8DDE-6F8847387920}" type="sibTrans" cxnId="{D9131678-EFDF-424E-8A0F-3F35B0E566C5}">
      <dgm:prSet/>
      <dgm:spPr/>
      <dgm:t>
        <a:bodyPr/>
        <a:lstStyle/>
        <a:p>
          <a:endParaRPr lang="zh-CN" altLang="en-US"/>
        </a:p>
      </dgm:t>
    </dgm:pt>
    <dgm:pt modelId="{A070BE86-3532-418C-8B3F-98A509A50B16}">
      <dgm:prSet phldrT="[文本]" custT="1"/>
      <dgm:spPr/>
      <dgm:t>
        <a:bodyPr/>
        <a:lstStyle/>
        <a:p>
          <a:pPr marL="360045">
            <a:spcBef>
              <a:spcPts val="1800"/>
            </a:spcBef>
          </a:pPr>
          <a:endParaRPr lang="zh-CN" altLang="en-US" sz="2000" b="1" spc="100" baseline="0" dirty="0"/>
        </a:p>
      </dgm:t>
    </dgm:pt>
    <dgm:pt modelId="{3FA6FB78-434D-4446-8C4C-E806C7695C76}" type="parTrans" cxnId="{50170DE4-FC83-4BBC-883D-AF9A1B679F2A}">
      <dgm:prSet/>
      <dgm:spPr/>
      <dgm:t>
        <a:bodyPr/>
        <a:lstStyle/>
        <a:p>
          <a:endParaRPr lang="zh-CN" altLang="en-US"/>
        </a:p>
      </dgm:t>
    </dgm:pt>
    <dgm:pt modelId="{2F95A65B-DD50-4C9C-AB77-F7E5ABA79EE7}" type="sibTrans" cxnId="{50170DE4-FC83-4BBC-883D-AF9A1B679F2A}">
      <dgm:prSet/>
      <dgm:spPr/>
      <dgm:t>
        <a:bodyPr/>
        <a:lstStyle/>
        <a:p>
          <a:endParaRPr lang="zh-CN" altLang="en-US"/>
        </a:p>
      </dgm:t>
    </dgm:pt>
    <dgm:pt modelId="{05D24DE7-F52C-4315-A4EE-00623A9614CF}" type="pres">
      <dgm:prSet presAssocID="{2467BCEE-9966-4BB5-A313-B27AB8B92E8A}" presName="Name0" presStyleCnt="0">
        <dgm:presLayoutVars>
          <dgm:dir/>
          <dgm:animLvl val="lvl"/>
          <dgm:resizeHandles/>
        </dgm:presLayoutVars>
      </dgm:prSet>
      <dgm:spPr/>
    </dgm:pt>
    <dgm:pt modelId="{BD694E80-F153-4A52-A8C4-5E62ED3037EE}" type="pres">
      <dgm:prSet presAssocID="{BF40DC06-A953-4679-94BE-00425252C25B}" presName="linNode" presStyleCnt="0"/>
      <dgm:spPr/>
    </dgm:pt>
    <dgm:pt modelId="{7CB7448E-963E-46F9-978F-1BB4506647D1}" type="pres">
      <dgm:prSet presAssocID="{BF40DC06-A953-4679-94BE-00425252C25B}" presName="parentShp" presStyleLbl="node1" presStyleIdx="0" presStyleCnt="2" custScaleX="70363" custScaleY="70539">
        <dgm:presLayoutVars>
          <dgm:bulletEnabled val="1"/>
        </dgm:presLayoutVars>
      </dgm:prSet>
      <dgm:spPr/>
    </dgm:pt>
    <dgm:pt modelId="{ACA0802C-F0B2-4502-8490-657DF20E0E3F}" type="pres">
      <dgm:prSet presAssocID="{BF40DC06-A953-4679-94BE-00425252C25B}" presName="childShp" presStyleLbl="bgAccFollowNode1" presStyleIdx="0" presStyleCnt="2" custScaleX="93875" custScaleY="157062" custLinFactNeighborY="-5072">
        <dgm:presLayoutVars>
          <dgm:bulletEnabled val="1"/>
        </dgm:presLayoutVars>
      </dgm:prSet>
      <dgm:spPr/>
    </dgm:pt>
    <dgm:pt modelId="{A2F99561-E110-4E88-A67E-CA42093B7143}" type="pres">
      <dgm:prSet presAssocID="{25660D89-0E23-4D18-AAF5-53ADF65DE00F}" presName="spacing" presStyleCnt="0"/>
      <dgm:spPr/>
    </dgm:pt>
    <dgm:pt modelId="{1184EB62-778A-4235-AAE9-8D3BBB0CC4E2}" type="pres">
      <dgm:prSet presAssocID="{7CFE76AD-CDBC-4F30-9AD7-7B49325F972A}" presName="linNode" presStyleCnt="0"/>
      <dgm:spPr/>
    </dgm:pt>
    <dgm:pt modelId="{90ABCEAD-A7DF-4657-AE9B-CE709C680484}" type="pres">
      <dgm:prSet presAssocID="{7CFE76AD-CDBC-4F30-9AD7-7B49325F972A}" presName="parentShp" presStyleLbl="node1" presStyleIdx="1" presStyleCnt="2" custScaleX="69818" custScaleY="63150">
        <dgm:presLayoutVars>
          <dgm:bulletEnabled val="1"/>
        </dgm:presLayoutVars>
      </dgm:prSet>
      <dgm:spPr/>
    </dgm:pt>
    <dgm:pt modelId="{B90C6671-E9F4-494F-83B6-995A96D67695}" type="pres">
      <dgm:prSet presAssocID="{7CFE76AD-CDBC-4F30-9AD7-7B49325F972A}" presName="childShp" presStyleLbl="bgAccFollowNode1" presStyleIdx="1" presStyleCnt="2" custScaleX="94478" custScaleY="152841" custLinFactNeighborX="-180" custLinFactNeighborY="1021">
        <dgm:presLayoutVars>
          <dgm:bulletEnabled val="1"/>
        </dgm:presLayoutVars>
      </dgm:prSet>
      <dgm:spPr/>
    </dgm:pt>
  </dgm:ptLst>
  <dgm:cxnLst>
    <dgm:cxn modelId="{E3BE660B-0EA2-4271-86F4-9CEEE8BA7712}" srcId="{BF40DC06-A953-4679-94BE-00425252C25B}" destId="{13296FD8-0FDE-45E3-B060-031D7BF28112}" srcOrd="2" destOrd="0" parTransId="{B67495F4-250F-4163-8C59-09EBCE0EA2EA}" sibTransId="{C7F8281E-D1CE-4462-8A31-08598745D31C}"/>
    <dgm:cxn modelId="{E0A6C316-12E1-421A-B211-670B903C7A32}" srcId="{7CFE76AD-CDBC-4F30-9AD7-7B49325F972A}" destId="{84193106-14E3-4E84-BC7D-33F3EF3C7AF9}" srcOrd="1" destOrd="0" parTransId="{3BD7A4EF-15FF-49A1-BC8E-1909FDAF28DF}" sibTransId="{54CEEDBF-2F1A-4BF2-B167-35B269AEB8DA}"/>
    <dgm:cxn modelId="{1483E317-C19E-4376-9F39-0296FAA4474A}" type="presOf" srcId="{E20D629C-CEFC-4278-9F15-0D3E0EFB289E}" destId="{B90C6671-E9F4-494F-83B6-995A96D67695}" srcOrd="0" destOrd="0" presId="urn:microsoft.com/office/officeart/2005/8/layout/vList6"/>
    <dgm:cxn modelId="{588D811E-CFA9-408D-BB37-FD0877529DD9}" type="presOf" srcId="{13296FD8-0FDE-45E3-B060-031D7BF28112}" destId="{ACA0802C-F0B2-4502-8490-657DF20E0E3F}" srcOrd="0" destOrd="2" presId="urn:microsoft.com/office/officeart/2005/8/layout/vList6"/>
    <dgm:cxn modelId="{7F67342E-7DB0-4D13-B0BA-50FD1EC9BC26}" srcId="{2467BCEE-9966-4BB5-A313-B27AB8B92E8A}" destId="{7CFE76AD-CDBC-4F30-9AD7-7B49325F972A}" srcOrd="1" destOrd="0" parTransId="{725F5A82-EE63-49D9-B689-28389896B1C0}" sibTransId="{1491BC8C-F225-447F-B60B-F7A7DA560B83}"/>
    <dgm:cxn modelId="{2A57B634-4067-474A-9748-A4422DD1F1A9}" type="presOf" srcId="{6D41E91E-B561-4C90-B0E6-A9E16256D2D6}" destId="{ACA0802C-F0B2-4502-8490-657DF20E0E3F}" srcOrd="0" destOrd="3" presId="urn:microsoft.com/office/officeart/2005/8/layout/vList6"/>
    <dgm:cxn modelId="{FFA58D36-265B-4002-BA0F-9F9DECFBE687}" srcId="{BF40DC06-A953-4679-94BE-00425252C25B}" destId="{701EBDFB-DE30-4A16-8695-20E47F950920}" srcOrd="0" destOrd="0" parTransId="{9925A123-E5A7-4355-9DF8-CA4D3180908C}" sibTransId="{22D4DF83-BF79-488E-B609-23D426113872}"/>
    <dgm:cxn modelId="{E4B7EB5B-4BD0-4EF1-B538-48A065AACD73}" type="presOf" srcId="{A070BE86-3532-418C-8B3F-98A509A50B16}" destId="{ACA0802C-F0B2-4502-8490-657DF20E0E3F}" srcOrd="0" destOrd="1" presId="urn:microsoft.com/office/officeart/2005/8/layout/vList6"/>
    <dgm:cxn modelId="{E86A1061-CD7D-41F2-8508-C141664B2A03}" type="presOf" srcId="{701EBDFB-DE30-4A16-8695-20E47F950920}" destId="{ACA0802C-F0B2-4502-8490-657DF20E0E3F}" srcOrd="0" destOrd="0" presId="urn:microsoft.com/office/officeart/2005/8/layout/vList6"/>
    <dgm:cxn modelId="{22D3206C-E276-4ADF-A336-50220760B03C}" type="presOf" srcId="{84193106-14E3-4E84-BC7D-33F3EF3C7AF9}" destId="{B90C6671-E9F4-494F-83B6-995A96D67695}" srcOrd="0" destOrd="1" presId="urn:microsoft.com/office/officeart/2005/8/layout/vList6"/>
    <dgm:cxn modelId="{D9131678-EFDF-424E-8A0F-3F35B0E566C5}" srcId="{7CFE76AD-CDBC-4F30-9AD7-7B49325F972A}" destId="{E20D629C-CEFC-4278-9F15-0D3E0EFB289E}" srcOrd="0" destOrd="0" parTransId="{B51D4DC4-5398-4D62-BFA6-8AD421B6E341}" sibTransId="{911ED5B5-C6A9-433A-8DDE-6F8847387920}"/>
    <dgm:cxn modelId="{CB293F87-4880-4E1F-9565-E426854DE359}" srcId="{2467BCEE-9966-4BB5-A313-B27AB8B92E8A}" destId="{BF40DC06-A953-4679-94BE-00425252C25B}" srcOrd="0" destOrd="0" parTransId="{36B0486B-F5B7-4A75-A90B-8044B34F951D}" sibTransId="{25660D89-0E23-4D18-AAF5-53ADF65DE00F}"/>
    <dgm:cxn modelId="{6CF8938B-7A1E-4D6A-B3BC-D44DCAF37089}" type="presOf" srcId="{7CFE76AD-CDBC-4F30-9AD7-7B49325F972A}" destId="{90ABCEAD-A7DF-4657-AE9B-CE709C680484}" srcOrd="0" destOrd="0" presId="urn:microsoft.com/office/officeart/2005/8/layout/vList6"/>
    <dgm:cxn modelId="{D20BA4AD-47D2-48CF-9C81-6F8AC89E05E3}" type="presOf" srcId="{BF40DC06-A953-4679-94BE-00425252C25B}" destId="{7CB7448E-963E-46F9-978F-1BB4506647D1}" srcOrd="0" destOrd="0" presId="urn:microsoft.com/office/officeart/2005/8/layout/vList6"/>
    <dgm:cxn modelId="{BC58D3D8-71DF-451A-8B37-3612D428126B}" type="presOf" srcId="{2467BCEE-9966-4BB5-A313-B27AB8B92E8A}" destId="{05D24DE7-F52C-4315-A4EE-00623A9614CF}" srcOrd="0" destOrd="0" presId="urn:microsoft.com/office/officeart/2005/8/layout/vList6"/>
    <dgm:cxn modelId="{50170DE4-FC83-4BBC-883D-AF9A1B679F2A}" srcId="{BF40DC06-A953-4679-94BE-00425252C25B}" destId="{A070BE86-3532-418C-8B3F-98A509A50B16}" srcOrd="1" destOrd="0" parTransId="{3FA6FB78-434D-4446-8C4C-E806C7695C76}" sibTransId="{2F95A65B-DD50-4C9C-AB77-F7E5ABA79EE7}"/>
    <dgm:cxn modelId="{B94BEFEF-2EDF-4BFD-A5D8-8E8DB7113EE2}" srcId="{BF40DC06-A953-4679-94BE-00425252C25B}" destId="{6D41E91E-B561-4C90-B0E6-A9E16256D2D6}" srcOrd="3" destOrd="0" parTransId="{CBBD20A6-C7E9-41A7-B7AF-885FF2AC1257}" sibTransId="{B7CF489E-D9A3-46E0-BF02-E8518811A9F9}"/>
    <dgm:cxn modelId="{752309D6-09CA-42DD-AB72-B0DD1EAEC7BC}" type="presParOf" srcId="{05D24DE7-F52C-4315-A4EE-00623A9614CF}" destId="{BD694E80-F153-4A52-A8C4-5E62ED3037EE}" srcOrd="0" destOrd="0" presId="urn:microsoft.com/office/officeart/2005/8/layout/vList6"/>
    <dgm:cxn modelId="{BB726784-B54A-4387-91CD-DD90B45BD3E6}" type="presParOf" srcId="{BD694E80-F153-4A52-A8C4-5E62ED3037EE}" destId="{7CB7448E-963E-46F9-978F-1BB4506647D1}" srcOrd="0" destOrd="0" presId="urn:microsoft.com/office/officeart/2005/8/layout/vList6"/>
    <dgm:cxn modelId="{24F2DFBA-1A68-4C62-8E0C-D7534F95BEA4}" type="presParOf" srcId="{BD694E80-F153-4A52-A8C4-5E62ED3037EE}" destId="{ACA0802C-F0B2-4502-8490-657DF20E0E3F}" srcOrd="1" destOrd="0" presId="urn:microsoft.com/office/officeart/2005/8/layout/vList6"/>
    <dgm:cxn modelId="{072B835D-03B8-4820-8847-CA2DDEE6B1EE}" type="presParOf" srcId="{05D24DE7-F52C-4315-A4EE-00623A9614CF}" destId="{A2F99561-E110-4E88-A67E-CA42093B7143}" srcOrd="1" destOrd="0" presId="urn:microsoft.com/office/officeart/2005/8/layout/vList6"/>
    <dgm:cxn modelId="{FE4E0D88-9ECC-47F6-B995-D4F8E4CED8E8}" type="presParOf" srcId="{05D24DE7-F52C-4315-A4EE-00623A9614CF}" destId="{1184EB62-778A-4235-AAE9-8D3BBB0CC4E2}" srcOrd="2" destOrd="0" presId="urn:microsoft.com/office/officeart/2005/8/layout/vList6"/>
    <dgm:cxn modelId="{87B5F49C-E138-4FA0-A133-083ECD2469AA}" type="presParOf" srcId="{1184EB62-778A-4235-AAE9-8D3BBB0CC4E2}" destId="{90ABCEAD-A7DF-4657-AE9B-CE709C680484}" srcOrd="0" destOrd="0" presId="urn:microsoft.com/office/officeart/2005/8/layout/vList6"/>
    <dgm:cxn modelId="{8EC221BB-A020-403C-9229-D3153532BE92}" type="presParOf" srcId="{1184EB62-778A-4235-AAE9-8D3BBB0CC4E2}" destId="{B90C6671-E9F4-494F-83B6-995A96D6769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0802C-F0B2-4502-8490-657DF20E0E3F}">
      <dsp:nvSpPr>
        <dsp:cNvPr id="0" name=""/>
        <dsp:cNvSpPr/>
      </dsp:nvSpPr>
      <dsp:spPr>
        <a:xfrm>
          <a:off x="4783287" y="0"/>
          <a:ext cx="7492390" cy="27465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360045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2000" b="1" kern="1200" spc="100" baseline="0" dirty="0"/>
        </a:p>
        <a:p>
          <a:pPr marL="360045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2000" b="1" kern="1200" spc="100" baseline="0" dirty="0"/>
        </a:p>
        <a:p>
          <a:pPr marL="360045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b="1" i="0" kern="1200" spc="100" baseline="0" dirty="0"/>
            <a:t>国家建立的记录你信用信息的数据库。</a:t>
          </a:r>
          <a:endParaRPr lang="zh-CN" altLang="en-US" sz="2000" b="1" kern="1200" spc="100" baseline="0" dirty="0"/>
        </a:p>
        <a:p>
          <a:pPr marL="360045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b="1" i="0" kern="1200" spc="100" baseline="0" dirty="0"/>
            <a:t>你和放贷机构之间的信贷交易信息，以及其他一些信用信息都记录在这个系统中。</a:t>
          </a:r>
          <a:br>
            <a:rPr lang="zh-CN" altLang="en-US" sz="2000" b="1" kern="1200" spc="100" baseline="0" dirty="0"/>
          </a:br>
          <a:endParaRPr lang="zh-CN" altLang="en-US" sz="2000" b="1" kern="1200" spc="100" baseline="0" dirty="0"/>
        </a:p>
      </dsp:txBody>
      <dsp:txXfrm>
        <a:off x="4783287" y="343324"/>
        <a:ext cx="6462417" cy="2059946"/>
      </dsp:txXfrm>
    </dsp:sp>
    <dsp:sp modelId="{7CB7448E-963E-46F9-978F-1BB4506647D1}">
      <dsp:nvSpPr>
        <dsp:cNvPr id="0" name=""/>
        <dsp:cNvSpPr/>
      </dsp:nvSpPr>
      <dsp:spPr>
        <a:xfrm>
          <a:off x="1039393" y="757376"/>
          <a:ext cx="3743893" cy="123353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800" b="1" kern="1200" dirty="0"/>
            <a:t>征信系统</a:t>
          </a:r>
        </a:p>
      </dsp:txBody>
      <dsp:txXfrm>
        <a:off x="1099609" y="817592"/>
        <a:ext cx="3623461" cy="1113106"/>
      </dsp:txXfrm>
    </dsp:sp>
    <dsp:sp modelId="{B90C6671-E9F4-494F-83B6-995A96D67695}">
      <dsp:nvSpPr>
        <dsp:cNvPr id="0" name=""/>
        <dsp:cNvSpPr/>
      </dsp:nvSpPr>
      <dsp:spPr>
        <a:xfrm>
          <a:off x="4735147" y="2923163"/>
          <a:ext cx="7540517" cy="26727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360045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b="1" i="0" kern="1200" spc="100" baseline="0" dirty="0"/>
            <a:t>即中国人民银行征信中心</a:t>
          </a:r>
          <a:endParaRPr lang="zh-CN" altLang="en-US" sz="2000" b="1" kern="1200" spc="100" baseline="0" dirty="0"/>
        </a:p>
        <a:p>
          <a:pPr marL="360045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b="1" i="0" kern="1200" spc="100" baseline="0" dirty="0"/>
            <a:t>负责建设、运行和维护征信系统的专业化征信机构；</a:t>
          </a:r>
          <a:br>
            <a:rPr lang="zh-CN" altLang="en-US" sz="2000" b="1" i="0" kern="1200" spc="100" baseline="0" dirty="0"/>
          </a:br>
          <a:r>
            <a:rPr lang="zh-CN" altLang="en-US" sz="2000" b="1" i="0" kern="1200" spc="100" baseline="0" dirty="0"/>
            <a:t>人民银行直属事业单位；</a:t>
          </a:r>
          <a:br>
            <a:rPr lang="zh-CN" altLang="en-US" sz="2000" b="1" i="0" kern="1200" spc="100" baseline="0" dirty="0"/>
          </a:br>
          <a:r>
            <a:rPr lang="zh-CN" altLang="en-US" sz="2000" b="1" i="0" kern="1200" spc="100" baseline="0" dirty="0"/>
            <a:t>不以营利为目的；</a:t>
          </a:r>
          <a:br>
            <a:rPr lang="zh-CN" altLang="en-US" sz="2000" b="1" i="0" kern="1200" spc="100" baseline="0" dirty="0"/>
          </a:br>
          <a:r>
            <a:rPr lang="zh-CN" altLang="en-US" sz="2000" b="1" i="0" kern="1200" spc="100" baseline="0" dirty="0"/>
            <a:t>不从事放贷业务；</a:t>
          </a:r>
          <a:br>
            <a:rPr lang="zh-CN" altLang="en-US" sz="2000" b="1" i="0" kern="1200" spc="100" baseline="0" dirty="0"/>
          </a:br>
          <a:r>
            <a:rPr lang="zh-CN" altLang="en-US" sz="2000" b="1" i="0" kern="1200" spc="100" baseline="0" dirty="0"/>
            <a:t>独立第三方。</a:t>
          </a:r>
          <a:br>
            <a:rPr lang="zh-CN" altLang="en-US" sz="2000" b="1" kern="1200" spc="100" baseline="0" dirty="0"/>
          </a:br>
          <a:endParaRPr lang="zh-CN" altLang="en-US" sz="2000" b="1" kern="1200" spc="100" baseline="0" dirty="0"/>
        </a:p>
      </dsp:txBody>
      <dsp:txXfrm>
        <a:off x="4735147" y="3257261"/>
        <a:ext cx="6538225" cy="2004585"/>
      </dsp:txXfrm>
    </dsp:sp>
    <dsp:sp modelId="{90ABCEAD-A7DF-4657-AE9B-CE709C680484}">
      <dsp:nvSpPr>
        <dsp:cNvPr id="0" name=""/>
        <dsp:cNvSpPr/>
      </dsp:nvSpPr>
      <dsp:spPr>
        <a:xfrm>
          <a:off x="1029829" y="3706543"/>
          <a:ext cx="3714895" cy="110432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800" b="1" kern="1200" dirty="0"/>
            <a:t>征信中心</a:t>
          </a:r>
        </a:p>
      </dsp:txBody>
      <dsp:txXfrm>
        <a:off x="1083738" y="3760452"/>
        <a:ext cx="3607077" cy="996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#1">
  <dgm:title val=""/>
  <dgm:desc val=""/>
  <dgm:catLst>
    <dgm:cat type="3D" pri="11400"/>
  </dgm:catLst>
  <dgm:scene3d>
    <a:camera prst="orthographicFront"/>
    <a:lightRig rig="threePt" dir="t"/>
  </dgm:scene3d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C3632-086E-4C0A-B693-80AF826D3C19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6724C-EBFF-41D4-88EE-EC6386CF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968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530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530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78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AEEFA-8A1D-43B1-A8B3-9A14753B791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AEEFA-8A1D-43B1-A8B3-9A14753B791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AEEFA-8A1D-43B1-A8B3-9A14753B791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AEEFA-8A1D-43B1-A8B3-9A14753B791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AEEFA-8A1D-43B1-A8B3-9A14753B791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AEEFA-8A1D-43B1-A8B3-9A14753B791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AEEFA-8A1D-43B1-A8B3-9A14753B791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53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268094" y="726698"/>
            <a:ext cx="4740175" cy="5566172"/>
          </a:xfrm>
          <a:custGeom>
            <a:avLst/>
            <a:gdLst/>
            <a:ahLst/>
            <a:cxnLst/>
            <a:rect l="l" t="t" r="r" b="b"/>
            <a:pathLst>
              <a:path w="4740175" h="5566172">
                <a:moveTo>
                  <a:pt x="2370088" y="1023194"/>
                </a:moveTo>
                <a:cubicBezTo>
                  <a:pt x="2020341" y="1023194"/>
                  <a:pt x="1759272" y="1162720"/>
                  <a:pt x="1586880" y="1441773"/>
                </a:cubicBezTo>
                <a:cubicBezTo>
                  <a:pt x="1414487" y="1720825"/>
                  <a:pt x="1328291" y="2129482"/>
                  <a:pt x="1328291" y="2667744"/>
                </a:cubicBezTo>
                <a:lnTo>
                  <a:pt x="1328291" y="2894707"/>
                </a:lnTo>
                <a:cubicBezTo>
                  <a:pt x="1328291" y="3425528"/>
                  <a:pt x="1416347" y="3833565"/>
                  <a:pt x="1592461" y="4118819"/>
                </a:cubicBezTo>
                <a:cubicBezTo>
                  <a:pt x="1768574" y="4404073"/>
                  <a:pt x="2030263" y="4546700"/>
                  <a:pt x="2377529" y="4546700"/>
                </a:cubicBezTo>
                <a:cubicBezTo>
                  <a:pt x="2709912" y="4546700"/>
                  <a:pt x="2965400" y="4404693"/>
                  <a:pt x="3143994" y="4120679"/>
                </a:cubicBezTo>
                <a:cubicBezTo>
                  <a:pt x="3322588" y="3836666"/>
                  <a:pt x="3411884" y="3428008"/>
                  <a:pt x="3411884" y="2894707"/>
                </a:cubicBezTo>
                <a:lnTo>
                  <a:pt x="3411884" y="2667744"/>
                </a:lnTo>
                <a:cubicBezTo>
                  <a:pt x="3411884" y="2129482"/>
                  <a:pt x="3321967" y="1720825"/>
                  <a:pt x="3142133" y="1441773"/>
                </a:cubicBezTo>
                <a:cubicBezTo>
                  <a:pt x="2962300" y="1162720"/>
                  <a:pt x="2704951" y="1023194"/>
                  <a:pt x="2370088" y="1023194"/>
                </a:cubicBezTo>
                <a:close/>
                <a:moveTo>
                  <a:pt x="2370088" y="0"/>
                </a:moveTo>
                <a:cubicBezTo>
                  <a:pt x="2714873" y="0"/>
                  <a:pt x="3032373" y="62012"/>
                  <a:pt x="3322588" y="186035"/>
                </a:cubicBezTo>
                <a:cubicBezTo>
                  <a:pt x="3612802" y="310059"/>
                  <a:pt x="3862710" y="487412"/>
                  <a:pt x="4072309" y="718096"/>
                </a:cubicBezTo>
                <a:cubicBezTo>
                  <a:pt x="4281909" y="948779"/>
                  <a:pt x="4445620" y="1229073"/>
                  <a:pt x="4563442" y="1558975"/>
                </a:cubicBezTo>
                <a:cubicBezTo>
                  <a:pt x="4681264" y="1888877"/>
                  <a:pt x="4740175" y="2260948"/>
                  <a:pt x="4740175" y="2675186"/>
                </a:cubicBezTo>
                <a:lnTo>
                  <a:pt x="4740175" y="2894707"/>
                </a:lnTo>
                <a:cubicBezTo>
                  <a:pt x="4740175" y="3308945"/>
                  <a:pt x="4681885" y="3681016"/>
                  <a:pt x="4565302" y="4010918"/>
                </a:cubicBezTo>
                <a:cubicBezTo>
                  <a:pt x="4448720" y="4340821"/>
                  <a:pt x="4285630" y="4621114"/>
                  <a:pt x="4076030" y="4851797"/>
                </a:cubicBezTo>
                <a:cubicBezTo>
                  <a:pt x="3866430" y="5082481"/>
                  <a:pt x="3617143" y="5259214"/>
                  <a:pt x="3328169" y="5381997"/>
                </a:cubicBezTo>
                <a:cubicBezTo>
                  <a:pt x="3039194" y="5504781"/>
                  <a:pt x="2722314" y="5566172"/>
                  <a:pt x="2377529" y="5566172"/>
                </a:cubicBezTo>
                <a:cubicBezTo>
                  <a:pt x="2027783" y="5566172"/>
                  <a:pt x="1707182" y="5504781"/>
                  <a:pt x="1415727" y="5381997"/>
                </a:cubicBezTo>
                <a:cubicBezTo>
                  <a:pt x="1124272" y="5259214"/>
                  <a:pt x="873745" y="5082481"/>
                  <a:pt x="664145" y="4851797"/>
                </a:cubicBezTo>
                <a:cubicBezTo>
                  <a:pt x="454546" y="4621114"/>
                  <a:pt x="291455" y="4340821"/>
                  <a:pt x="174873" y="4010918"/>
                </a:cubicBezTo>
                <a:cubicBezTo>
                  <a:pt x="58291" y="3681016"/>
                  <a:pt x="0" y="3308945"/>
                  <a:pt x="0" y="2894707"/>
                </a:cubicBezTo>
                <a:lnTo>
                  <a:pt x="0" y="2675186"/>
                </a:lnTo>
                <a:cubicBezTo>
                  <a:pt x="0" y="2260948"/>
                  <a:pt x="57671" y="1888877"/>
                  <a:pt x="173012" y="1558975"/>
                </a:cubicBezTo>
                <a:cubicBezTo>
                  <a:pt x="288354" y="1229073"/>
                  <a:pt x="450825" y="948779"/>
                  <a:pt x="660425" y="718096"/>
                </a:cubicBezTo>
                <a:cubicBezTo>
                  <a:pt x="870024" y="487412"/>
                  <a:pt x="1119931" y="310059"/>
                  <a:pt x="1410146" y="186035"/>
                </a:cubicBezTo>
                <a:cubicBezTo>
                  <a:pt x="1700361" y="62012"/>
                  <a:pt x="2020341" y="0"/>
                  <a:pt x="237008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145311" y="801112"/>
            <a:ext cx="4528095" cy="5417344"/>
          </a:xfrm>
          <a:custGeom>
            <a:avLst/>
            <a:gdLst/>
            <a:ahLst/>
            <a:cxnLst/>
            <a:rect l="l" t="t" r="r" b="b"/>
            <a:pathLst>
              <a:path w="4528095" h="5417344">
                <a:moveTo>
                  <a:pt x="0" y="0"/>
                </a:moveTo>
                <a:lnTo>
                  <a:pt x="4528095" y="0"/>
                </a:lnTo>
                <a:lnTo>
                  <a:pt x="4528095" y="1008311"/>
                </a:lnTo>
                <a:lnTo>
                  <a:pt x="2902148" y="1008311"/>
                </a:lnTo>
                <a:lnTo>
                  <a:pt x="2902148" y="5417344"/>
                </a:lnTo>
                <a:lnTo>
                  <a:pt x="1596181" y="5417344"/>
                </a:lnTo>
                <a:lnTo>
                  <a:pt x="1596181" y="1008311"/>
                </a:lnTo>
                <a:lnTo>
                  <a:pt x="0" y="1008311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61947" y="4791307"/>
            <a:ext cx="3287752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5387685" y="1366411"/>
            <a:ext cx="2589153" cy="2348970"/>
          </a:xfrm>
          <a:prstGeom prst="round2SameRect">
            <a:avLst>
              <a:gd name="adj1" fmla="val 1159"/>
              <a:gd name="adj2" fmla="val 0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8331608" y="1366411"/>
            <a:ext cx="2589153" cy="2348970"/>
          </a:xfrm>
          <a:prstGeom prst="round2SameRect">
            <a:avLst>
              <a:gd name="adj1" fmla="val 1159"/>
              <a:gd name="adj2" fmla="val 0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474944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4091764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708584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25403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61947" y="4791307"/>
            <a:ext cx="3287752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123308" y="1349450"/>
            <a:ext cx="4339048" cy="4339048"/>
          </a:xfrm>
          <a:custGeom>
            <a:avLst/>
            <a:gdLst>
              <a:gd name="connsiteX0" fmla="*/ 897241 w 4999205"/>
              <a:gd name="connsiteY0" fmla="*/ 349012 h 2498048"/>
              <a:gd name="connsiteX1" fmla="*/ 1794482 w 4999205"/>
              <a:gd name="connsiteY1" fmla="*/ 1246253 h 2498048"/>
              <a:gd name="connsiteX2" fmla="*/ 897241 w 4999205"/>
              <a:gd name="connsiteY2" fmla="*/ 2143494 h 2498048"/>
              <a:gd name="connsiteX3" fmla="*/ 0 w 4999205"/>
              <a:gd name="connsiteY3" fmla="*/ 1246253 h 2498048"/>
              <a:gd name="connsiteX4" fmla="*/ 897241 w 4999205"/>
              <a:gd name="connsiteY4" fmla="*/ 349012 h 2498048"/>
              <a:gd name="connsiteX5" fmla="*/ 3750181 w 4999205"/>
              <a:gd name="connsiteY5" fmla="*/ 0 h 2498048"/>
              <a:gd name="connsiteX6" fmla="*/ 4277993 w 4999205"/>
              <a:gd name="connsiteY6" fmla="*/ 218627 h 2498048"/>
              <a:gd name="connsiteX7" fmla="*/ 4780578 w 4999205"/>
              <a:gd name="connsiteY7" fmla="*/ 721212 h 2498048"/>
              <a:gd name="connsiteX8" fmla="*/ 4780578 w 4999205"/>
              <a:gd name="connsiteY8" fmla="*/ 1776836 h 2498048"/>
              <a:gd name="connsiteX9" fmla="*/ 4277993 w 4999205"/>
              <a:gd name="connsiteY9" fmla="*/ 2279421 h 2498048"/>
              <a:gd name="connsiteX10" fmla="*/ 3222369 w 4999205"/>
              <a:gd name="connsiteY10" fmla="*/ 2279421 h 2498048"/>
              <a:gd name="connsiteX11" fmla="*/ 2719785 w 4999205"/>
              <a:gd name="connsiteY11" fmla="*/ 1776836 h 2498048"/>
              <a:gd name="connsiteX12" fmla="*/ 2719785 w 4999205"/>
              <a:gd name="connsiteY12" fmla="*/ 721212 h 2498048"/>
              <a:gd name="connsiteX13" fmla="*/ 3222369 w 4999205"/>
              <a:gd name="connsiteY13" fmla="*/ 218627 h 2498048"/>
              <a:gd name="connsiteX14" fmla="*/ 3750181 w 4999205"/>
              <a:gd name="connsiteY14" fmla="*/ 0 h 2498048"/>
              <a:gd name="connsiteX0-1" fmla="*/ 24941 w 5024146"/>
              <a:gd name="connsiteY0-2" fmla="*/ 1246253 h 2498048"/>
              <a:gd name="connsiteX1-3" fmla="*/ 1819423 w 5024146"/>
              <a:gd name="connsiteY1-4" fmla="*/ 1246253 h 2498048"/>
              <a:gd name="connsiteX2-5" fmla="*/ 922182 w 5024146"/>
              <a:gd name="connsiteY2-6" fmla="*/ 2143494 h 2498048"/>
              <a:gd name="connsiteX3-7" fmla="*/ 24941 w 5024146"/>
              <a:gd name="connsiteY3-8" fmla="*/ 1246253 h 2498048"/>
              <a:gd name="connsiteX4-9" fmla="*/ 3775122 w 5024146"/>
              <a:gd name="connsiteY4-10" fmla="*/ 0 h 2498048"/>
              <a:gd name="connsiteX5-11" fmla="*/ 4302934 w 5024146"/>
              <a:gd name="connsiteY5-12" fmla="*/ 218627 h 2498048"/>
              <a:gd name="connsiteX6-13" fmla="*/ 4805519 w 5024146"/>
              <a:gd name="connsiteY6-14" fmla="*/ 721212 h 2498048"/>
              <a:gd name="connsiteX7-15" fmla="*/ 4805519 w 5024146"/>
              <a:gd name="connsiteY7-16" fmla="*/ 1776836 h 2498048"/>
              <a:gd name="connsiteX8-17" fmla="*/ 4302934 w 5024146"/>
              <a:gd name="connsiteY8-18" fmla="*/ 2279421 h 2498048"/>
              <a:gd name="connsiteX9-19" fmla="*/ 3247310 w 5024146"/>
              <a:gd name="connsiteY9-20" fmla="*/ 2279421 h 2498048"/>
              <a:gd name="connsiteX10-21" fmla="*/ 2744726 w 5024146"/>
              <a:gd name="connsiteY10-22" fmla="*/ 1776836 h 2498048"/>
              <a:gd name="connsiteX11-23" fmla="*/ 2744726 w 5024146"/>
              <a:gd name="connsiteY11-24" fmla="*/ 721212 h 2498048"/>
              <a:gd name="connsiteX12-25" fmla="*/ 3247310 w 5024146"/>
              <a:gd name="connsiteY12-26" fmla="*/ 218627 h 2498048"/>
              <a:gd name="connsiteX13-27" fmla="*/ 3775122 w 5024146"/>
              <a:gd name="connsiteY13-28" fmla="*/ 0 h 2498048"/>
              <a:gd name="connsiteX0-29" fmla="*/ 24941 w 5024146"/>
              <a:gd name="connsiteY0-30" fmla="*/ 1246253 h 2498048"/>
              <a:gd name="connsiteX1-31" fmla="*/ 922182 w 5024146"/>
              <a:gd name="connsiteY1-32" fmla="*/ 2143494 h 2498048"/>
              <a:gd name="connsiteX2-33" fmla="*/ 24941 w 5024146"/>
              <a:gd name="connsiteY2-34" fmla="*/ 1246253 h 2498048"/>
              <a:gd name="connsiteX3-35" fmla="*/ 3775122 w 5024146"/>
              <a:gd name="connsiteY3-36" fmla="*/ 0 h 2498048"/>
              <a:gd name="connsiteX4-37" fmla="*/ 4302934 w 5024146"/>
              <a:gd name="connsiteY4-38" fmla="*/ 218627 h 2498048"/>
              <a:gd name="connsiteX5-39" fmla="*/ 4805519 w 5024146"/>
              <a:gd name="connsiteY5-40" fmla="*/ 721212 h 2498048"/>
              <a:gd name="connsiteX6-41" fmla="*/ 4805519 w 5024146"/>
              <a:gd name="connsiteY6-42" fmla="*/ 1776836 h 2498048"/>
              <a:gd name="connsiteX7-43" fmla="*/ 4302934 w 5024146"/>
              <a:gd name="connsiteY7-44" fmla="*/ 2279421 h 2498048"/>
              <a:gd name="connsiteX8-45" fmla="*/ 3247310 w 5024146"/>
              <a:gd name="connsiteY8-46" fmla="*/ 2279421 h 2498048"/>
              <a:gd name="connsiteX9-47" fmla="*/ 2744726 w 5024146"/>
              <a:gd name="connsiteY9-48" fmla="*/ 1776836 h 2498048"/>
              <a:gd name="connsiteX10-49" fmla="*/ 2744726 w 5024146"/>
              <a:gd name="connsiteY10-50" fmla="*/ 721212 h 2498048"/>
              <a:gd name="connsiteX11-51" fmla="*/ 3247310 w 5024146"/>
              <a:gd name="connsiteY11-52" fmla="*/ 218627 h 2498048"/>
              <a:gd name="connsiteX12-53" fmla="*/ 3775122 w 5024146"/>
              <a:gd name="connsiteY12-54" fmla="*/ 0 h 2498048"/>
              <a:gd name="connsiteX0-55" fmla="*/ 1249024 w 2498048"/>
              <a:gd name="connsiteY0-56" fmla="*/ 0 h 2498048"/>
              <a:gd name="connsiteX1-57" fmla="*/ 1776836 w 2498048"/>
              <a:gd name="connsiteY1-58" fmla="*/ 218627 h 2498048"/>
              <a:gd name="connsiteX2-59" fmla="*/ 2279421 w 2498048"/>
              <a:gd name="connsiteY2-60" fmla="*/ 721212 h 2498048"/>
              <a:gd name="connsiteX3-61" fmla="*/ 2279421 w 2498048"/>
              <a:gd name="connsiteY3-62" fmla="*/ 1776836 h 2498048"/>
              <a:gd name="connsiteX4-63" fmla="*/ 1776836 w 2498048"/>
              <a:gd name="connsiteY4-64" fmla="*/ 2279421 h 2498048"/>
              <a:gd name="connsiteX5-65" fmla="*/ 721212 w 2498048"/>
              <a:gd name="connsiteY5-66" fmla="*/ 2279421 h 2498048"/>
              <a:gd name="connsiteX6-67" fmla="*/ 218628 w 2498048"/>
              <a:gd name="connsiteY6-68" fmla="*/ 1776836 h 2498048"/>
              <a:gd name="connsiteX7-69" fmla="*/ 218628 w 2498048"/>
              <a:gd name="connsiteY7-70" fmla="*/ 721212 h 2498048"/>
              <a:gd name="connsiteX8-71" fmla="*/ 721212 w 2498048"/>
              <a:gd name="connsiteY8-72" fmla="*/ 218627 h 2498048"/>
              <a:gd name="connsiteX9-73" fmla="*/ 1249024 w 2498048"/>
              <a:gd name="connsiteY9-74" fmla="*/ 0 h 24980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498048" h="2498048">
                <a:moveTo>
                  <a:pt x="1249024" y="0"/>
                </a:moveTo>
                <a:cubicBezTo>
                  <a:pt x="1440055" y="0"/>
                  <a:pt x="1631085" y="72876"/>
                  <a:pt x="1776836" y="218627"/>
                </a:cubicBezTo>
                <a:lnTo>
                  <a:pt x="2279421" y="721212"/>
                </a:lnTo>
                <a:cubicBezTo>
                  <a:pt x="2570924" y="1012715"/>
                  <a:pt x="2570924" y="1485334"/>
                  <a:pt x="2279421" y="1776836"/>
                </a:cubicBezTo>
                <a:lnTo>
                  <a:pt x="1776836" y="2279421"/>
                </a:lnTo>
                <a:cubicBezTo>
                  <a:pt x="1485334" y="2570924"/>
                  <a:pt x="1012715" y="2570924"/>
                  <a:pt x="721212" y="2279421"/>
                </a:cubicBezTo>
                <a:lnTo>
                  <a:pt x="218628" y="1776836"/>
                </a:lnTo>
                <a:cubicBezTo>
                  <a:pt x="-72875" y="1485334"/>
                  <a:pt x="-72875" y="1012715"/>
                  <a:pt x="218628" y="721212"/>
                </a:cubicBezTo>
                <a:lnTo>
                  <a:pt x="721212" y="218627"/>
                </a:lnTo>
                <a:cubicBezTo>
                  <a:pt x="866963" y="72876"/>
                  <a:pt x="1057994" y="0"/>
                  <a:pt x="1249024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846975" y="2180244"/>
            <a:ext cx="2498048" cy="2498048"/>
          </a:xfrm>
          <a:custGeom>
            <a:avLst/>
            <a:gdLst>
              <a:gd name="connsiteX0" fmla="*/ 897241 w 4999205"/>
              <a:gd name="connsiteY0" fmla="*/ 349012 h 2498048"/>
              <a:gd name="connsiteX1" fmla="*/ 1794482 w 4999205"/>
              <a:gd name="connsiteY1" fmla="*/ 1246253 h 2498048"/>
              <a:gd name="connsiteX2" fmla="*/ 897241 w 4999205"/>
              <a:gd name="connsiteY2" fmla="*/ 2143494 h 2498048"/>
              <a:gd name="connsiteX3" fmla="*/ 0 w 4999205"/>
              <a:gd name="connsiteY3" fmla="*/ 1246253 h 2498048"/>
              <a:gd name="connsiteX4" fmla="*/ 897241 w 4999205"/>
              <a:gd name="connsiteY4" fmla="*/ 349012 h 2498048"/>
              <a:gd name="connsiteX5" fmla="*/ 3750181 w 4999205"/>
              <a:gd name="connsiteY5" fmla="*/ 0 h 2498048"/>
              <a:gd name="connsiteX6" fmla="*/ 4277993 w 4999205"/>
              <a:gd name="connsiteY6" fmla="*/ 218627 h 2498048"/>
              <a:gd name="connsiteX7" fmla="*/ 4780578 w 4999205"/>
              <a:gd name="connsiteY7" fmla="*/ 721212 h 2498048"/>
              <a:gd name="connsiteX8" fmla="*/ 4780578 w 4999205"/>
              <a:gd name="connsiteY8" fmla="*/ 1776836 h 2498048"/>
              <a:gd name="connsiteX9" fmla="*/ 4277993 w 4999205"/>
              <a:gd name="connsiteY9" fmla="*/ 2279421 h 2498048"/>
              <a:gd name="connsiteX10" fmla="*/ 3222369 w 4999205"/>
              <a:gd name="connsiteY10" fmla="*/ 2279421 h 2498048"/>
              <a:gd name="connsiteX11" fmla="*/ 2719785 w 4999205"/>
              <a:gd name="connsiteY11" fmla="*/ 1776836 h 2498048"/>
              <a:gd name="connsiteX12" fmla="*/ 2719785 w 4999205"/>
              <a:gd name="connsiteY12" fmla="*/ 721212 h 2498048"/>
              <a:gd name="connsiteX13" fmla="*/ 3222369 w 4999205"/>
              <a:gd name="connsiteY13" fmla="*/ 218627 h 2498048"/>
              <a:gd name="connsiteX14" fmla="*/ 3750181 w 4999205"/>
              <a:gd name="connsiteY14" fmla="*/ 0 h 2498048"/>
              <a:gd name="connsiteX0-1" fmla="*/ 24941 w 5024146"/>
              <a:gd name="connsiteY0-2" fmla="*/ 1246253 h 2498048"/>
              <a:gd name="connsiteX1-3" fmla="*/ 1819423 w 5024146"/>
              <a:gd name="connsiteY1-4" fmla="*/ 1246253 h 2498048"/>
              <a:gd name="connsiteX2-5" fmla="*/ 922182 w 5024146"/>
              <a:gd name="connsiteY2-6" fmla="*/ 2143494 h 2498048"/>
              <a:gd name="connsiteX3-7" fmla="*/ 24941 w 5024146"/>
              <a:gd name="connsiteY3-8" fmla="*/ 1246253 h 2498048"/>
              <a:gd name="connsiteX4-9" fmla="*/ 3775122 w 5024146"/>
              <a:gd name="connsiteY4-10" fmla="*/ 0 h 2498048"/>
              <a:gd name="connsiteX5-11" fmla="*/ 4302934 w 5024146"/>
              <a:gd name="connsiteY5-12" fmla="*/ 218627 h 2498048"/>
              <a:gd name="connsiteX6-13" fmla="*/ 4805519 w 5024146"/>
              <a:gd name="connsiteY6-14" fmla="*/ 721212 h 2498048"/>
              <a:gd name="connsiteX7-15" fmla="*/ 4805519 w 5024146"/>
              <a:gd name="connsiteY7-16" fmla="*/ 1776836 h 2498048"/>
              <a:gd name="connsiteX8-17" fmla="*/ 4302934 w 5024146"/>
              <a:gd name="connsiteY8-18" fmla="*/ 2279421 h 2498048"/>
              <a:gd name="connsiteX9-19" fmla="*/ 3247310 w 5024146"/>
              <a:gd name="connsiteY9-20" fmla="*/ 2279421 h 2498048"/>
              <a:gd name="connsiteX10-21" fmla="*/ 2744726 w 5024146"/>
              <a:gd name="connsiteY10-22" fmla="*/ 1776836 h 2498048"/>
              <a:gd name="connsiteX11-23" fmla="*/ 2744726 w 5024146"/>
              <a:gd name="connsiteY11-24" fmla="*/ 721212 h 2498048"/>
              <a:gd name="connsiteX12-25" fmla="*/ 3247310 w 5024146"/>
              <a:gd name="connsiteY12-26" fmla="*/ 218627 h 2498048"/>
              <a:gd name="connsiteX13-27" fmla="*/ 3775122 w 5024146"/>
              <a:gd name="connsiteY13-28" fmla="*/ 0 h 2498048"/>
              <a:gd name="connsiteX0-29" fmla="*/ 24941 w 5024146"/>
              <a:gd name="connsiteY0-30" fmla="*/ 1246253 h 2498048"/>
              <a:gd name="connsiteX1-31" fmla="*/ 922182 w 5024146"/>
              <a:gd name="connsiteY1-32" fmla="*/ 2143494 h 2498048"/>
              <a:gd name="connsiteX2-33" fmla="*/ 24941 w 5024146"/>
              <a:gd name="connsiteY2-34" fmla="*/ 1246253 h 2498048"/>
              <a:gd name="connsiteX3-35" fmla="*/ 3775122 w 5024146"/>
              <a:gd name="connsiteY3-36" fmla="*/ 0 h 2498048"/>
              <a:gd name="connsiteX4-37" fmla="*/ 4302934 w 5024146"/>
              <a:gd name="connsiteY4-38" fmla="*/ 218627 h 2498048"/>
              <a:gd name="connsiteX5-39" fmla="*/ 4805519 w 5024146"/>
              <a:gd name="connsiteY5-40" fmla="*/ 721212 h 2498048"/>
              <a:gd name="connsiteX6-41" fmla="*/ 4805519 w 5024146"/>
              <a:gd name="connsiteY6-42" fmla="*/ 1776836 h 2498048"/>
              <a:gd name="connsiteX7-43" fmla="*/ 4302934 w 5024146"/>
              <a:gd name="connsiteY7-44" fmla="*/ 2279421 h 2498048"/>
              <a:gd name="connsiteX8-45" fmla="*/ 3247310 w 5024146"/>
              <a:gd name="connsiteY8-46" fmla="*/ 2279421 h 2498048"/>
              <a:gd name="connsiteX9-47" fmla="*/ 2744726 w 5024146"/>
              <a:gd name="connsiteY9-48" fmla="*/ 1776836 h 2498048"/>
              <a:gd name="connsiteX10-49" fmla="*/ 2744726 w 5024146"/>
              <a:gd name="connsiteY10-50" fmla="*/ 721212 h 2498048"/>
              <a:gd name="connsiteX11-51" fmla="*/ 3247310 w 5024146"/>
              <a:gd name="connsiteY11-52" fmla="*/ 218627 h 2498048"/>
              <a:gd name="connsiteX12-53" fmla="*/ 3775122 w 5024146"/>
              <a:gd name="connsiteY12-54" fmla="*/ 0 h 2498048"/>
              <a:gd name="connsiteX0-55" fmla="*/ 1249024 w 2498048"/>
              <a:gd name="connsiteY0-56" fmla="*/ 0 h 2498048"/>
              <a:gd name="connsiteX1-57" fmla="*/ 1776836 w 2498048"/>
              <a:gd name="connsiteY1-58" fmla="*/ 218627 h 2498048"/>
              <a:gd name="connsiteX2-59" fmla="*/ 2279421 w 2498048"/>
              <a:gd name="connsiteY2-60" fmla="*/ 721212 h 2498048"/>
              <a:gd name="connsiteX3-61" fmla="*/ 2279421 w 2498048"/>
              <a:gd name="connsiteY3-62" fmla="*/ 1776836 h 2498048"/>
              <a:gd name="connsiteX4-63" fmla="*/ 1776836 w 2498048"/>
              <a:gd name="connsiteY4-64" fmla="*/ 2279421 h 2498048"/>
              <a:gd name="connsiteX5-65" fmla="*/ 721212 w 2498048"/>
              <a:gd name="connsiteY5-66" fmla="*/ 2279421 h 2498048"/>
              <a:gd name="connsiteX6-67" fmla="*/ 218628 w 2498048"/>
              <a:gd name="connsiteY6-68" fmla="*/ 1776836 h 2498048"/>
              <a:gd name="connsiteX7-69" fmla="*/ 218628 w 2498048"/>
              <a:gd name="connsiteY7-70" fmla="*/ 721212 h 2498048"/>
              <a:gd name="connsiteX8-71" fmla="*/ 721212 w 2498048"/>
              <a:gd name="connsiteY8-72" fmla="*/ 218627 h 2498048"/>
              <a:gd name="connsiteX9-73" fmla="*/ 1249024 w 2498048"/>
              <a:gd name="connsiteY9-74" fmla="*/ 0 h 24980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498048" h="2498048">
                <a:moveTo>
                  <a:pt x="1249024" y="0"/>
                </a:moveTo>
                <a:cubicBezTo>
                  <a:pt x="1440055" y="0"/>
                  <a:pt x="1631085" y="72876"/>
                  <a:pt x="1776836" y="218627"/>
                </a:cubicBezTo>
                <a:lnTo>
                  <a:pt x="2279421" y="721212"/>
                </a:lnTo>
                <a:cubicBezTo>
                  <a:pt x="2570924" y="1012715"/>
                  <a:pt x="2570924" y="1485334"/>
                  <a:pt x="2279421" y="1776836"/>
                </a:cubicBezTo>
                <a:lnTo>
                  <a:pt x="1776836" y="2279421"/>
                </a:lnTo>
                <a:cubicBezTo>
                  <a:pt x="1485334" y="2570924"/>
                  <a:pt x="1012715" y="2570924"/>
                  <a:pt x="721212" y="2279421"/>
                </a:cubicBezTo>
                <a:lnTo>
                  <a:pt x="218628" y="1776836"/>
                </a:lnTo>
                <a:cubicBezTo>
                  <a:pt x="-72875" y="1485334"/>
                  <a:pt x="-72875" y="1012715"/>
                  <a:pt x="218628" y="721212"/>
                </a:cubicBezTo>
                <a:lnTo>
                  <a:pt x="721212" y="218627"/>
                </a:lnTo>
                <a:cubicBezTo>
                  <a:pt x="866963" y="72876"/>
                  <a:pt x="1057994" y="0"/>
                  <a:pt x="1249024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249490" y="726698"/>
            <a:ext cx="4271367" cy="5566172"/>
          </a:xfrm>
          <a:custGeom>
            <a:avLst/>
            <a:gdLst/>
            <a:ahLst/>
            <a:cxnLst/>
            <a:rect l="l" t="t" r="r" b="b"/>
            <a:pathLst>
              <a:path w="4271367" h="5566172">
                <a:moveTo>
                  <a:pt x="2247305" y="0"/>
                </a:moveTo>
                <a:cubicBezTo>
                  <a:pt x="2542480" y="0"/>
                  <a:pt x="2814092" y="39688"/>
                  <a:pt x="3062139" y="119063"/>
                </a:cubicBezTo>
                <a:cubicBezTo>
                  <a:pt x="3310186" y="198438"/>
                  <a:pt x="3523506" y="311299"/>
                  <a:pt x="3702100" y="457647"/>
                </a:cubicBezTo>
                <a:cubicBezTo>
                  <a:pt x="3880694" y="603995"/>
                  <a:pt x="4020220" y="780728"/>
                  <a:pt x="4120679" y="987847"/>
                </a:cubicBezTo>
                <a:cubicBezTo>
                  <a:pt x="4221138" y="1194966"/>
                  <a:pt x="4271367" y="1426270"/>
                  <a:pt x="4271367" y="1681758"/>
                </a:cubicBezTo>
                <a:lnTo>
                  <a:pt x="2969121" y="1681758"/>
                </a:lnTo>
                <a:cubicBezTo>
                  <a:pt x="2969121" y="1580059"/>
                  <a:pt x="2953618" y="1486421"/>
                  <a:pt x="2922612" y="1400845"/>
                </a:cubicBezTo>
                <a:cubicBezTo>
                  <a:pt x="2891607" y="1315269"/>
                  <a:pt x="2844478" y="1242095"/>
                  <a:pt x="2781226" y="1181323"/>
                </a:cubicBezTo>
                <a:cubicBezTo>
                  <a:pt x="2717974" y="1120552"/>
                  <a:pt x="2639839" y="1072803"/>
                  <a:pt x="2546821" y="1038076"/>
                </a:cubicBezTo>
                <a:cubicBezTo>
                  <a:pt x="2453804" y="1003350"/>
                  <a:pt x="2344043" y="985987"/>
                  <a:pt x="2217539" y="985987"/>
                </a:cubicBezTo>
                <a:cubicBezTo>
                  <a:pt x="2093516" y="985987"/>
                  <a:pt x="1984375" y="1000249"/>
                  <a:pt x="1890118" y="1028775"/>
                </a:cubicBezTo>
                <a:cubicBezTo>
                  <a:pt x="1795860" y="1057300"/>
                  <a:pt x="1717105" y="1096988"/>
                  <a:pt x="1653853" y="1147837"/>
                </a:cubicBezTo>
                <a:cubicBezTo>
                  <a:pt x="1590601" y="1198687"/>
                  <a:pt x="1542852" y="1256978"/>
                  <a:pt x="1510606" y="1322710"/>
                </a:cubicBezTo>
                <a:cubicBezTo>
                  <a:pt x="1478360" y="1388442"/>
                  <a:pt x="1462237" y="1458516"/>
                  <a:pt x="1462237" y="1532930"/>
                </a:cubicBezTo>
                <a:cubicBezTo>
                  <a:pt x="1462237" y="1614785"/>
                  <a:pt x="1485181" y="1688579"/>
                  <a:pt x="1531070" y="1754312"/>
                </a:cubicBezTo>
                <a:cubicBezTo>
                  <a:pt x="1576958" y="1820044"/>
                  <a:pt x="1642691" y="1882056"/>
                  <a:pt x="1728267" y="1940347"/>
                </a:cubicBezTo>
                <a:cubicBezTo>
                  <a:pt x="1813843" y="1998638"/>
                  <a:pt x="1918023" y="2053208"/>
                  <a:pt x="2040806" y="2104058"/>
                </a:cubicBezTo>
                <a:cubicBezTo>
                  <a:pt x="2163589" y="2154908"/>
                  <a:pt x="2301875" y="2205137"/>
                  <a:pt x="2455664" y="2254746"/>
                </a:cubicBezTo>
                <a:cubicBezTo>
                  <a:pt x="2743398" y="2346524"/>
                  <a:pt x="3000127" y="2448223"/>
                  <a:pt x="3225850" y="2559844"/>
                </a:cubicBezTo>
                <a:cubicBezTo>
                  <a:pt x="3451573" y="2671465"/>
                  <a:pt x="3641948" y="2799209"/>
                  <a:pt x="3796978" y="2943076"/>
                </a:cubicBezTo>
                <a:cubicBezTo>
                  <a:pt x="3952007" y="3086944"/>
                  <a:pt x="4069830" y="3249414"/>
                  <a:pt x="4150445" y="3430489"/>
                </a:cubicBezTo>
                <a:cubicBezTo>
                  <a:pt x="4231060" y="3611563"/>
                  <a:pt x="4271367" y="3816202"/>
                  <a:pt x="4271367" y="4044405"/>
                </a:cubicBezTo>
                <a:cubicBezTo>
                  <a:pt x="4271367" y="4287491"/>
                  <a:pt x="4223618" y="4503911"/>
                  <a:pt x="4128120" y="4693667"/>
                </a:cubicBezTo>
                <a:cubicBezTo>
                  <a:pt x="4032622" y="4883423"/>
                  <a:pt x="3897437" y="5042794"/>
                  <a:pt x="3722564" y="5171778"/>
                </a:cubicBezTo>
                <a:cubicBezTo>
                  <a:pt x="3547691" y="5300762"/>
                  <a:pt x="3336851" y="5398741"/>
                  <a:pt x="3090044" y="5465713"/>
                </a:cubicBezTo>
                <a:cubicBezTo>
                  <a:pt x="2843238" y="5532686"/>
                  <a:pt x="2568525" y="5566172"/>
                  <a:pt x="2265908" y="5566172"/>
                </a:cubicBezTo>
                <a:cubicBezTo>
                  <a:pt x="2079873" y="5566172"/>
                  <a:pt x="1895078" y="5550669"/>
                  <a:pt x="1711524" y="5519663"/>
                </a:cubicBezTo>
                <a:cubicBezTo>
                  <a:pt x="1527969" y="5488658"/>
                  <a:pt x="1352476" y="5440909"/>
                  <a:pt x="1185044" y="5376416"/>
                </a:cubicBezTo>
                <a:cubicBezTo>
                  <a:pt x="1017613" y="5311924"/>
                  <a:pt x="861343" y="5230689"/>
                  <a:pt x="716235" y="5132710"/>
                </a:cubicBezTo>
                <a:cubicBezTo>
                  <a:pt x="571128" y="5034732"/>
                  <a:pt x="445864" y="4917530"/>
                  <a:pt x="340444" y="4781104"/>
                </a:cubicBezTo>
                <a:cubicBezTo>
                  <a:pt x="235025" y="4644678"/>
                  <a:pt x="151929" y="4489649"/>
                  <a:pt x="91157" y="4316016"/>
                </a:cubicBezTo>
                <a:cubicBezTo>
                  <a:pt x="30386" y="4142384"/>
                  <a:pt x="0" y="3948907"/>
                  <a:pt x="0" y="3735586"/>
                </a:cubicBezTo>
                <a:lnTo>
                  <a:pt x="1309688" y="3735586"/>
                </a:lnTo>
                <a:cubicBezTo>
                  <a:pt x="1309688" y="3894336"/>
                  <a:pt x="1330772" y="4027661"/>
                  <a:pt x="1372940" y="4135562"/>
                </a:cubicBezTo>
                <a:cubicBezTo>
                  <a:pt x="1415108" y="4243462"/>
                  <a:pt x="1477120" y="4330899"/>
                  <a:pt x="1558975" y="4397871"/>
                </a:cubicBezTo>
                <a:cubicBezTo>
                  <a:pt x="1640830" y="4464844"/>
                  <a:pt x="1740669" y="4512593"/>
                  <a:pt x="1858491" y="4541118"/>
                </a:cubicBezTo>
                <a:cubicBezTo>
                  <a:pt x="1976314" y="4569644"/>
                  <a:pt x="2112120" y="4583907"/>
                  <a:pt x="2265908" y="4583907"/>
                </a:cubicBezTo>
                <a:cubicBezTo>
                  <a:pt x="2389932" y="4583907"/>
                  <a:pt x="2495972" y="4569644"/>
                  <a:pt x="2584029" y="4541118"/>
                </a:cubicBezTo>
                <a:cubicBezTo>
                  <a:pt x="2672085" y="4512593"/>
                  <a:pt x="2744639" y="4474146"/>
                  <a:pt x="2801690" y="4425777"/>
                </a:cubicBezTo>
                <a:cubicBezTo>
                  <a:pt x="2858740" y="4377408"/>
                  <a:pt x="2900288" y="4320977"/>
                  <a:pt x="2926333" y="4256485"/>
                </a:cubicBezTo>
                <a:cubicBezTo>
                  <a:pt x="2952378" y="4191993"/>
                  <a:pt x="2965401" y="4123780"/>
                  <a:pt x="2965401" y="4051846"/>
                </a:cubicBezTo>
                <a:cubicBezTo>
                  <a:pt x="2965401" y="3967510"/>
                  <a:pt x="2953618" y="3891236"/>
                  <a:pt x="2930054" y="3823023"/>
                </a:cubicBezTo>
                <a:cubicBezTo>
                  <a:pt x="2906490" y="3754810"/>
                  <a:pt x="2859981" y="3690318"/>
                  <a:pt x="2790528" y="3629546"/>
                </a:cubicBezTo>
                <a:cubicBezTo>
                  <a:pt x="2721074" y="3568775"/>
                  <a:pt x="2623716" y="3508623"/>
                  <a:pt x="2498452" y="3449092"/>
                </a:cubicBezTo>
                <a:cubicBezTo>
                  <a:pt x="2373188" y="3389561"/>
                  <a:pt x="2208858" y="3326309"/>
                  <a:pt x="2005459" y="3259336"/>
                </a:cubicBezTo>
                <a:cubicBezTo>
                  <a:pt x="1767334" y="3179961"/>
                  <a:pt x="1537891" y="3090665"/>
                  <a:pt x="1317129" y="2991446"/>
                </a:cubicBezTo>
                <a:cubicBezTo>
                  <a:pt x="1096367" y="2892227"/>
                  <a:pt x="900410" y="2774405"/>
                  <a:pt x="729258" y="2637979"/>
                </a:cubicBezTo>
                <a:cubicBezTo>
                  <a:pt x="558106" y="2501553"/>
                  <a:pt x="421060" y="2342183"/>
                  <a:pt x="318120" y="2159868"/>
                </a:cubicBezTo>
                <a:cubicBezTo>
                  <a:pt x="215181" y="1977554"/>
                  <a:pt x="163711" y="1764854"/>
                  <a:pt x="163711" y="1521768"/>
                </a:cubicBezTo>
                <a:cubicBezTo>
                  <a:pt x="163711" y="1288604"/>
                  <a:pt x="215801" y="1078384"/>
                  <a:pt x="319981" y="891109"/>
                </a:cubicBezTo>
                <a:cubicBezTo>
                  <a:pt x="424160" y="703833"/>
                  <a:pt x="569268" y="544464"/>
                  <a:pt x="755303" y="412998"/>
                </a:cubicBezTo>
                <a:cubicBezTo>
                  <a:pt x="941338" y="281533"/>
                  <a:pt x="1161480" y="179835"/>
                  <a:pt x="1415728" y="107901"/>
                </a:cubicBezTo>
                <a:cubicBezTo>
                  <a:pt x="1669976" y="35967"/>
                  <a:pt x="1947168" y="0"/>
                  <a:pt x="2247305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384204" y="801112"/>
            <a:ext cx="6444258" cy="5417344"/>
          </a:xfrm>
          <a:custGeom>
            <a:avLst/>
            <a:gdLst/>
            <a:ahLst/>
            <a:cxnLst/>
            <a:rect l="l" t="t" r="r" b="b"/>
            <a:pathLst>
              <a:path w="6444258" h="5417344">
                <a:moveTo>
                  <a:pt x="0" y="0"/>
                </a:moveTo>
                <a:lnTo>
                  <a:pt x="1298526" y="0"/>
                </a:lnTo>
                <a:lnTo>
                  <a:pt x="1919883" y="3397002"/>
                </a:lnTo>
                <a:lnTo>
                  <a:pt x="2664024" y="0"/>
                </a:lnTo>
                <a:lnTo>
                  <a:pt x="3772793" y="0"/>
                </a:lnTo>
                <a:lnTo>
                  <a:pt x="4528096" y="3397002"/>
                </a:lnTo>
                <a:lnTo>
                  <a:pt x="5149453" y="0"/>
                </a:lnTo>
                <a:lnTo>
                  <a:pt x="6444258" y="0"/>
                </a:lnTo>
                <a:lnTo>
                  <a:pt x="5294560" y="5417344"/>
                </a:lnTo>
                <a:lnTo>
                  <a:pt x="3940225" y="5417344"/>
                </a:lnTo>
                <a:lnTo>
                  <a:pt x="3214688" y="2329161"/>
                </a:lnTo>
                <a:lnTo>
                  <a:pt x="2504033" y="5417344"/>
                </a:lnTo>
                <a:lnTo>
                  <a:pt x="1153418" y="5417344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-1"/>
            <a:ext cx="12192001" cy="6858000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/>
        </p:nvSpPr>
        <p:spPr>
          <a:xfrm>
            <a:off x="1100797" y="-341224"/>
            <a:ext cx="9959926" cy="7540448"/>
          </a:xfrm>
          <a:custGeom>
            <a:avLst/>
            <a:gdLst>
              <a:gd name="connsiteX0" fmla="*/ 1572046 w 9058502"/>
              <a:gd name="connsiteY0" fmla="*/ 0 h 6858000"/>
              <a:gd name="connsiteX1" fmla="*/ 7486457 w 9058502"/>
              <a:gd name="connsiteY1" fmla="*/ 0 h 6858000"/>
              <a:gd name="connsiteX2" fmla="*/ 7574617 w 9058502"/>
              <a:gd name="connsiteY2" fmla="*/ 76367 h 6858000"/>
              <a:gd name="connsiteX3" fmla="*/ 9058502 w 9058502"/>
              <a:gd name="connsiteY3" fmla="*/ 3429000 h 6858000"/>
              <a:gd name="connsiteX4" fmla="*/ 7574617 w 9058502"/>
              <a:gd name="connsiteY4" fmla="*/ 6781634 h 6858000"/>
              <a:gd name="connsiteX5" fmla="*/ 7486457 w 9058502"/>
              <a:gd name="connsiteY5" fmla="*/ 6858000 h 6858000"/>
              <a:gd name="connsiteX6" fmla="*/ 1572046 w 9058502"/>
              <a:gd name="connsiteY6" fmla="*/ 6858000 h 6858000"/>
              <a:gd name="connsiteX7" fmla="*/ 1483885 w 9058502"/>
              <a:gd name="connsiteY7" fmla="*/ 6781634 h 6858000"/>
              <a:gd name="connsiteX8" fmla="*/ 0 w 9058502"/>
              <a:gd name="connsiteY8" fmla="*/ 3429000 h 6858000"/>
              <a:gd name="connsiteX9" fmla="*/ 1483885 w 9058502"/>
              <a:gd name="connsiteY9" fmla="*/ 763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8502" h="6858000">
                <a:moveTo>
                  <a:pt x="1572046" y="0"/>
                </a:moveTo>
                <a:lnTo>
                  <a:pt x="7486457" y="0"/>
                </a:lnTo>
                <a:lnTo>
                  <a:pt x="7574617" y="76367"/>
                </a:lnTo>
                <a:cubicBezTo>
                  <a:pt x="8486199" y="904893"/>
                  <a:pt x="9058502" y="2100112"/>
                  <a:pt x="9058502" y="3429000"/>
                </a:cubicBezTo>
                <a:cubicBezTo>
                  <a:pt x="9058502" y="4757888"/>
                  <a:pt x="8486199" y="5953108"/>
                  <a:pt x="7574617" y="6781634"/>
                </a:cubicBezTo>
                <a:lnTo>
                  <a:pt x="7486457" y="6858000"/>
                </a:lnTo>
                <a:lnTo>
                  <a:pt x="1572046" y="6858000"/>
                </a:lnTo>
                <a:lnTo>
                  <a:pt x="1483885" y="6781634"/>
                </a:lnTo>
                <a:cubicBezTo>
                  <a:pt x="572304" y="5953108"/>
                  <a:pt x="0" y="4757888"/>
                  <a:pt x="0" y="3429000"/>
                </a:cubicBezTo>
                <a:cubicBezTo>
                  <a:pt x="0" y="2100112"/>
                  <a:pt x="572304" y="904893"/>
                  <a:pt x="1483885" y="76367"/>
                </a:cubicBezTo>
                <a:close/>
              </a:path>
            </a:pathLst>
          </a:custGeom>
          <a:solidFill>
            <a:srgbClr val="1D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25" name="任意多边形 24"/>
          <p:cNvSpPr/>
          <p:nvPr/>
        </p:nvSpPr>
        <p:spPr>
          <a:xfrm rot="16200000">
            <a:off x="2651761" y="-1100252"/>
            <a:ext cx="6857999" cy="9058502"/>
          </a:xfrm>
          <a:custGeom>
            <a:avLst/>
            <a:gdLst>
              <a:gd name="connsiteX0" fmla="*/ 6857999 w 6857999"/>
              <a:gd name="connsiteY0" fmla="*/ 1572046 h 9058502"/>
              <a:gd name="connsiteX1" fmla="*/ 6857999 w 6857999"/>
              <a:gd name="connsiteY1" fmla="*/ 7486457 h 9058502"/>
              <a:gd name="connsiteX2" fmla="*/ 6781632 w 6857999"/>
              <a:gd name="connsiteY2" fmla="*/ 7574617 h 9058502"/>
              <a:gd name="connsiteX3" fmla="*/ 3428999 w 6857999"/>
              <a:gd name="connsiteY3" fmla="*/ 9058502 h 9058502"/>
              <a:gd name="connsiteX4" fmla="*/ 76365 w 6857999"/>
              <a:gd name="connsiteY4" fmla="*/ 7574617 h 9058502"/>
              <a:gd name="connsiteX5" fmla="*/ 0 w 6857999"/>
              <a:gd name="connsiteY5" fmla="*/ 7486458 h 9058502"/>
              <a:gd name="connsiteX6" fmla="*/ 0 w 6857999"/>
              <a:gd name="connsiteY6" fmla="*/ 1572045 h 9058502"/>
              <a:gd name="connsiteX7" fmla="*/ 76365 w 6857999"/>
              <a:gd name="connsiteY7" fmla="*/ 1483885 h 9058502"/>
              <a:gd name="connsiteX8" fmla="*/ 3428999 w 6857999"/>
              <a:gd name="connsiteY8" fmla="*/ 0 h 9058502"/>
              <a:gd name="connsiteX9" fmla="*/ 6781632 w 6857999"/>
              <a:gd name="connsiteY9" fmla="*/ 1483885 h 905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7999" h="9058502">
                <a:moveTo>
                  <a:pt x="6857999" y="1572046"/>
                </a:moveTo>
                <a:lnTo>
                  <a:pt x="6857999" y="7486457"/>
                </a:lnTo>
                <a:lnTo>
                  <a:pt x="6781632" y="7574617"/>
                </a:lnTo>
                <a:cubicBezTo>
                  <a:pt x="5953106" y="8486199"/>
                  <a:pt x="4757887" y="9058502"/>
                  <a:pt x="3428999" y="9058502"/>
                </a:cubicBezTo>
                <a:cubicBezTo>
                  <a:pt x="2100111" y="9058502"/>
                  <a:pt x="904891" y="8486199"/>
                  <a:pt x="76365" y="7574617"/>
                </a:cubicBezTo>
                <a:lnTo>
                  <a:pt x="0" y="7486458"/>
                </a:lnTo>
                <a:lnTo>
                  <a:pt x="0" y="1572045"/>
                </a:lnTo>
                <a:lnTo>
                  <a:pt x="76365" y="1483885"/>
                </a:lnTo>
                <a:cubicBezTo>
                  <a:pt x="904891" y="572304"/>
                  <a:pt x="2100111" y="0"/>
                  <a:pt x="3428999" y="0"/>
                </a:cubicBezTo>
                <a:cubicBezTo>
                  <a:pt x="4757887" y="0"/>
                  <a:pt x="5953106" y="572304"/>
                  <a:pt x="6781632" y="1483885"/>
                </a:cubicBezTo>
                <a:close/>
              </a:path>
            </a:pathLst>
          </a:custGeom>
          <a:blipFill dpi="0"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9065" r="-49065"/>
            </a:stretch>
          </a:blipFill>
          <a:ln>
            <a:noFill/>
          </a:ln>
          <a:effectLst>
            <a:outerShdw blurRad="698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138250" y="-487529"/>
            <a:ext cx="7885021" cy="78850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1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2644593" y="3237715"/>
            <a:ext cx="7378678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kumimoji="1"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个人信用报告简介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4870253" y="1178458"/>
            <a:ext cx="2460930" cy="1323439"/>
          </a:xfrm>
          <a:prstGeom prst="rect">
            <a:avLst/>
          </a:prstGeom>
          <a:noFill/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8000" dirty="0">
                <a:solidFill>
                  <a:srgbClr val="1D4C77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rPr>
              <a:t>2022</a:t>
            </a:r>
            <a:endParaRPr lang="zh-CN" altLang="en-US" sz="8000" dirty="0">
              <a:solidFill>
                <a:srgbClr val="1D4C77"/>
              </a:solidFill>
              <a:latin typeface="Century Gothic" panose="020B0502020202020204" pitchFamily="34" charset="0"/>
              <a:ea typeface="方正黑体简体" panose="02010601030101010101" pitchFamily="2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4113800" y="5627254"/>
            <a:ext cx="4087660" cy="731423"/>
            <a:chOff x="4193094" y="5370940"/>
            <a:chExt cx="1863636" cy="731423"/>
          </a:xfrm>
        </p:grpSpPr>
        <p:sp>
          <p:nvSpPr>
            <p:cNvPr id="47" name="Rectangle: Rounded Corners 100"/>
            <p:cNvSpPr/>
            <p:nvPr/>
          </p:nvSpPr>
          <p:spPr>
            <a:xfrm>
              <a:off x="4193094" y="5370940"/>
              <a:ext cx="1863636" cy="33778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595959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19050"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bg1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endParaRPr>
            </a:p>
          </p:txBody>
        </p:sp>
        <p:sp>
          <p:nvSpPr>
            <p:cNvPr id="49" name="原创设计师          _5"/>
            <p:cNvSpPr/>
            <p:nvPr/>
          </p:nvSpPr>
          <p:spPr>
            <a:xfrm>
              <a:off x="4293620" y="5394477"/>
              <a:ext cx="1662583" cy="707886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华中师范大学 学生资助中心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>
            <a:extLst>
              <a:ext uri="{FF2B5EF4-FFF2-40B4-BE49-F238E27FC236}">
                <a16:creationId xmlns:a16="http://schemas.microsoft.com/office/drawing/2014/main" id="{503E0C68-DA60-417A-94AF-3E2A39D1D51A}"/>
              </a:ext>
            </a:extLst>
          </p:cNvPr>
          <p:cNvSpPr txBox="1"/>
          <p:nvPr/>
        </p:nvSpPr>
        <p:spPr>
          <a:xfrm>
            <a:off x="731522" y="1235500"/>
            <a:ext cx="10855066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在互联网高速发展的当前，信用不只是个人的道德问题，在</a:t>
            </a:r>
            <a:r>
              <a:rPr lang="zh-CN" altLang="en-US" sz="2400" b="1" dirty="0">
                <a:solidFill>
                  <a:srgbClr val="C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大数据主导</a:t>
            </a:r>
            <a:r>
              <a:rPr lang="zh-CN" altLang="en-US" sz="24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下，它通过云计算、机器学习等技术客观呈现个人的信用状况，会收集你的消费行为以及网贷情况进行一个量化，最终</a:t>
            </a:r>
            <a:r>
              <a:rPr lang="zh-CN" altLang="en-US" sz="2400" b="1" dirty="0">
                <a:solidFill>
                  <a:srgbClr val="C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把信用变成具体数据</a:t>
            </a:r>
            <a:r>
              <a:rPr lang="zh-CN" altLang="en-US" sz="24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。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zh-CN" altLang="en-US" sz="2400" b="1" dirty="0">
              <a:solidFill>
                <a:srgbClr val="686769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这些数据会影响着你买房、买车、飞机高铁出行、信用卡办理、资金周转，甚至就连旅游、餐厅消费、教育、创办公司等方面也有关联，</a:t>
            </a:r>
            <a:r>
              <a:rPr lang="zh-CN" altLang="en-US" sz="2400" b="1" dirty="0">
                <a:solidFill>
                  <a:srgbClr val="C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不可忽视信用在生活中的影响</a:t>
            </a:r>
            <a:r>
              <a:rPr lang="zh-CN" altLang="en-US" sz="24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。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zh-CN" altLang="en-US" sz="2400" b="1" dirty="0">
              <a:solidFill>
                <a:srgbClr val="686769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58"/>
          <p:cNvSpPr txBox="1"/>
          <p:nvPr/>
        </p:nvSpPr>
        <p:spPr>
          <a:xfrm>
            <a:off x="-3600" y="140555"/>
            <a:ext cx="9355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spc="300" dirty="0">
                <a:solidFill>
                  <a:srgbClr val="1D4C77"/>
                </a:solidFill>
                <a:latin typeface="Agency FB" panose="020B0503020202020204" pitchFamily="34" charset="0"/>
                <a:ea typeface="方正黑体简体" panose="02010601030101010101" pitchFamily="2" charset="-122"/>
              </a:rPr>
              <a:t>04</a:t>
            </a:r>
            <a:endParaRPr lang="zh-CN" altLang="en-US" sz="4400" b="1" spc="300" dirty="0">
              <a:solidFill>
                <a:srgbClr val="1D4C77"/>
              </a:solidFill>
              <a:latin typeface="Agency FB" panose="020B0503020202020204" pitchFamily="34" charset="0"/>
              <a:ea typeface="方正黑体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9938283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28" grpId="0" animBg="1"/>
          <p:bldP spid="29" grpId="0" animBg="1"/>
          <p:bldP spid="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28" grpId="0" animBg="1"/>
          <p:bldP spid="29" grpId="0" animBg="1"/>
          <p:bldP spid="5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0" y="1406434"/>
            <a:ext cx="6807200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48809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>
            <a:extLst>
              <a:ext uri="{FF2B5EF4-FFF2-40B4-BE49-F238E27FC236}">
                <a16:creationId xmlns:a16="http://schemas.microsoft.com/office/drawing/2014/main" id="{503E0C68-DA60-417A-94AF-3E2A39D1D51A}"/>
              </a:ext>
            </a:extLst>
          </p:cNvPr>
          <p:cNvSpPr txBox="1"/>
          <p:nvPr/>
        </p:nvSpPr>
        <p:spPr>
          <a:xfrm>
            <a:off x="718459" y="856673"/>
            <a:ext cx="108550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zh-CN" altLang="en-US" sz="2400" b="1" dirty="0">
              <a:solidFill>
                <a:srgbClr val="686769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C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人一旦失信将无法享受国家红利，生活中也将处处受限</a:t>
            </a:r>
            <a:r>
              <a:rPr lang="zh-CN" altLang="en-US" sz="24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，且不单是对个人有影响，还会牵连到你的家人，会取消配偶购房资格，限制子女出国留学等不利影响，甚至会有催收公司上门催账，催收公司并不全像电视里演的黑社会暴力催收，相反他们是最懂法律的，他们会在法律允许范围内使用一切方法。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zh-CN" altLang="en-US" sz="2400" b="1" dirty="0">
              <a:solidFill>
                <a:srgbClr val="686769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值得我们注意的是在</a:t>
            </a:r>
            <a:r>
              <a:rPr lang="zh-CN" altLang="en-US" sz="2400" b="1" dirty="0">
                <a:solidFill>
                  <a:srgbClr val="C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生活中还有很多容易被忽略的失信情况</a:t>
            </a:r>
            <a:r>
              <a:rPr lang="zh-CN" altLang="en-US" sz="24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，不及时缴纳水电气燃气费、助学贷款拖欠不还款、被冒用身份证办卡导致逾期等也会留下个人不良信用记录。</a:t>
            </a:r>
            <a:endParaRPr lang="en-US" altLang="zh-CN" sz="2400" b="1" dirty="0">
              <a:solidFill>
                <a:srgbClr val="686769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endParaRPr lang="zh-CN" altLang="en-US" sz="2400" b="1" dirty="0">
              <a:solidFill>
                <a:srgbClr val="686769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58"/>
          <p:cNvSpPr txBox="1"/>
          <p:nvPr/>
        </p:nvSpPr>
        <p:spPr>
          <a:xfrm>
            <a:off x="-3600" y="140555"/>
            <a:ext cx="9355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spc="300" dirty="0">
                <a:solidFill>
                  <a:srgbClr val="1D4C77"/>
                </a:solidFill>
                <a:latin typeface="Agency FB" panose="020B0503020202020204" pitchFamily="34" charset="0"/>
                <a:ea typeface="方正黑体简体" panose="02010601030101010101" pitchFamily="2" charset="-122"/>
              </a:rPr>
              <a:t>04</a:t>
            </a:r>
            <a:endParaRPr lang="zh-CN" altLang="en-US" sz="4400" b="1" spc="300" dirty="0">
              <a:solidFill>
                <a:srgbClr val="1D4C77"/>
              </a:solidFill>
              <a:latin typeface="Agency FB" panose="020B0503020202020204" pitchFamily="34" charset="0"/>
              <a:ea typeface="方正黑体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1633675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28" grpId="0" animBg="1"/>
          <p:bldP spid="29" grpId="0" animBg="1"/>
          <p:bldP spid="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28" grpId="0" animBg="1"/>
          <p:bldP spid="29" grpId="0" animBg="1"/>
          <p:bldP spid="5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/>
        </p:nvSpPr>
        <p:spPr>
          <a:xfrm>
            <a:off x="1100797" y="-341224"/>
            <a:ext cx="9959926" cy="7540448"/>
          </a:xfrm>
          <a:custGeom>
            <a:avLst/>
            <a:gdLst>
              <a:gd name="connsiteX0" fmla="*/ 1572046 w 9058502"/>
              <a:gd name="connsiteY0" fmla="*/ 0 h 6858000"/>
              <a:gd name="connsiteX1" fmla="*/ 7486457 w 9058502"/>
              <a:gd name="connsiteY1" fmla="*/ 0 h 6858000"/>
              <a:gd name="connsiteX2" fmla="*/ 7574617 w 9058502"/>
              <a:gd name="connsiteY2" fmla="*/ 76367 h 6858000"/>
              <a:gd name="connsiteX3" fmla="*/ 9058502 w 9058502"/>
              <a:gd name="connsiteY3" fmla="*/ 3429000 h 6858000"/>
              <a:gd name="connsiteX4" fmla="*/ 7574617 w 9058502"/>
              <a:gd name="connsiteY4" fmla="*/ 6781634 h 6858000"/>
              <a:gd name="connsiteX5" fmla="*/ 7486457 w 9058502"/>
              <a:gd name="connsiteY5" fmla="*/ 6858000 h 6858000"/>
              <a:gd name="connsiteX6" fmla="*/ 1572046 w 9058502"/>
              <a:gd name="connsiteY6" fmla="*/ 6858000 h 6858000"/>
              <a:gd name="connsiteX7" fmla="*/ 1483885 w 9058502"/>
              <a:gd name="connsiteY7" fmla="*/ 6781634 h 6858000"/>
              <a:gd name="connsiteX8" fmla="*/ 0 w 9058502"/>
              <a:gd name="connsiteY8" fmla="*/ 3429000 h 6858000"/>
              <a:gd name="connsiteX9" fmla="*/ 1483885 w 9058502"/>
              <a:gd name="connsiteY9" fmla="*/ 763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8502" h="6858000">
                <a:moveTo>
                  <a:pt x="1572046" y="0"/>
                </a:moveTo>
                <a:lnTo>
                  <a:pt x="7486457" y="0"/>
                </a:lnTo>
                <a:lnTo>
                  <a:pt x="7574617" y="76367"/>
                </a:lnTo>
                <a:cubicBezTo>
                  <a:pt x="8486199" y="904893"/>
                  <a:pt x="9058502" y="2100112"/>
                  <a:pt x="9058502" y="3429000"/>
                </a:cubicBezTo>
                <a:cubicBezTo>
                  <a:pt x="9058502" y="4757888"/>
                  <a:pt x="8486199" y="5953108"/>
                  <a:pt x="7574617" y="6781634"/>
                </a:cubicBezTo>
                <a:lnTo>
                  <a:pt x="7486457" y="6858000"/>
                </a:lnTo>
                <a:lnTo>
                  <a:pt x="1572046" y="6858000"/>
                </a:lnTo>
                <a:lnTo>
                  <a:pt x="1483885" y="6781634"/>
                </a:lnTo>
                <a:cubicBezTo>
                  <a:pt x="572304" y="5953108"/>
                  <a:pt x="0" y="4757888"/>
                  <a:pt x="0" y="3429000"/>
                </a:cubicBezTo>
                <a:cubicBezTo>
                  <a:pt x="0" y="2100112"/>
                  <a:pt x="572304" y="904893"/>
                  <a:pt x="1483885" y="76367"/>
                </a:cubicBezTo>
                <a:close/>
              </a:path>
            </a:pathLst>
          </a:custGeom>
          <a:solidFill>
            <a:srgbClr val="1D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25" name="任意多边形 24"/>
          <p:cNvSpPr/>
          <p:nvPr/>
        </p:nvSpPr>
        <p:spPr>
          <a:xfrm rot="16200000">
            <a:off x="2651761" y="-1100252"/>
            <a:ext cx="6857999" cy="9058502"/>
          </a:xfrm>
          <a:custGeom>
            <a:avLst/>
            <a:gdLst>
              <a:gd name="connsiteX0" fmla="*/ 6857999 w 6857999"/>
              <a:gd name="connsiteY0" fmla="*/ 1572046 h 9058502"/>
              <a:gd name="connsiteX1" fmla="*/ 6857999 w 6857999"/>
              <a:gd name="connsiteY1" fmla="*/ 7486457 h 9058502"/>
              <a:gd name="connsiteX2" fmla="*/ 6781632 w 6857999"/>
              <a:gd name="connsiteY2" fmla="*/ 7574617 h 9058502"/>
              <a:gd name="connsiteX3" fmla="*/ 3428999 w 6857999"/>
              <a:gd name="connsiteY3" fmla="*/ 9058502 h 9058502"/>
              <a:gd name="connsiteX4" fmla="*/ 76365 w 6857999"/>
              <a:gd name="connsiteY4" fmla="*/ 7574617 h 9058502"/>
              <a:gd name="connsiteX5" fmla="*/ 0 w 6857999"/>
              <a:gd name="connsiteY5" fmla="*/ 7486458 h 9058502"/>
              <a:gd name="connsiteX6" fmla="*/ 0 w 6857999"/>
              <a:gd name="connsiteY6" fmla="*/ 1572045 h 9058502"/>
              <a:gd name="connsiteX7" fmla="*/ 76365 w 6857999"/>
              <a:gd name="connsiteY7" fmla="*/ 1483885 h 9058502"/>
              <a:gd name="connsiteX8" fmla="*/ 3428999 w 6857999"/>
              <a:gd name="connsiteY8" fmla="*/ 0 h 9058502"/>
              <a:gd name="connsiteX9" fmla="*/ 6781632 w 6857999"/>
              <a:gd name="connsiteY9" fmla="*/ 1483885 h 905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7999" h="9058502">
                <a:moveTo>
                  <a:pt x="6857999" y="1572046"/>
                </a:moveTo>
                <a:lnTo>
                  <a:pt x="6857999" y="7486457"/>
                </a:lnTo>
                <a:lnTo>
                  <a:pt x="6781632" y="7574617"/>
                </a:lnTo>
                <a:cubicBezTo>
                  <a:pt x="5953106" y="8486199"/>
                  <a:pt x="4757887" y="9058502"/>
                  <a:pt x="3428999" y="9058502"/>
                </a:cubicBezTo>
                <a:cubicBezTo>
                  <a:pt x="2100111" y="9058502"/>
                  <a:pt x="904891" y="8486199"/>
                  <a:pt x="76365" y="7574617"/>
                </a:cubicBezTo>
                <a:lnTo>
                  <a:pt x="0" y="7486458"/>
                </a:lnTo>
                <a:lnTo>
                  <a:pt x="0" y="1572045"/>
                </a:lnTo>
                <a:lnTo>
                  <a:pt x="76365" y="1483885"/>
                </a:lnTo>
                <a:cubicBezTo>
                  <a:pt x="904891" y="572304"/>
                  <a:pt x="2100111" y="0"/>
                  <a:pt x="3428999" y="0"/>
                </a:cubicBezTo>
                <a:cubicBezTo>
                  <a:pt x="4757887" y="0"/>
                  <a:pt x="5953106" y="572304"/>
                  <a:pt x="6781632" y="1483885"/>
                </a:cubicBezTo>
                <a:close/>
              </a:path>
            </a:pathLst>
          </a:custGeom>
          <a:blipFill dpi="0"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9065" r="-49065"/>
            </a:stretch>
          </a:blipFill>
          <a:ln>
            <a:noFill/>
          </a:ln>
          <a:effectLst>
            <a:outerShdw blurRad="698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138250" y="-487529"/>
            <a:ext cx="7885021" cy="78850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1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3397406" y="3167375"/>
            <a:ext cx="540662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60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感谢你的观看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4870253" y="1178458"/>
            <a:ext cx="2460930" cy="1323439"/>
          </a:xfrm>
          <a:prstGeom prst="rect">
            <a:avLst/>
          </a:prstGeom>
          <a:noFill/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8000">
                <a:solidFill>
                  <a:srgbClr val="1D4C77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rPr>
              <a:t>2022</a:t>
            </a:r>
            <a:endParaRPr lang="zh-CN" altLang="en-US" sz="8000" dirty="0">
              <a:solidFill>
                <a:srgbClr val="1D4C77"/>
              </a:solidFill>
              <a:latin typeface="Century Gothic" panose="020B0502020202020204" pitchFamily="34" charset="0"/>
              <a:ea typeface="方正黑体简体" panose="02010601030101010101" pitchFamily="2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5168900" y="5546287"/>
            <a:ext cx="1863636" cy="461665"/>
            <a:chOff x="4193094" y="5289973"/>
            <a:chExt cx="1863636" cy="461665"/>
          </a:xfrm>
        </p:grpSpPr>
        <p:sp>
          <p:nvSpPr>
            <p:cNvPr id="47" name="Rectangle: Rounded Corners 100"/>
            <p:cNvSpPr/>
            <p:nvPr/>
          </p:nvSpPr>
          <p:spPr>
            <a:xfrm>
              <a:off x="4193094" y="5370940"/>
              <a:ext cx="1863636" cy="33778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595959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19050"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bg1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endParaRPr>
            </a:p>
          </p:txBody>
        </p:sp>
        <p:sp>
          <p:nvSpPr>
            <p:cNvPr id="49" name="原创设计师          _5"/>
            <p:cNvSpPr/>
            <p:nvPr/>
          </p:nvSpPr>
          <p:spPr>
            <a:xfrm>
              <a:off x="4293620" y="5289973"/>
              <a:ext cx="1662583" cy="461665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华大资助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25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695924" y="1403275"/>
            <a:ext cx="471953" cy="473084"/>
          </a:xfrm>
          <a:prstGeom prst="rect">
            <a:avLst/>
          </a:prstGeom>
          <a:noFill/>
          <a:ln w="38100">
            <a:solidFill>
              <a:srgbClr val="1D4C77"/>
            </a:solidFill>
          </a:ln>
          <a:effectLst>
            <a:outerShdw blurRad="381000" dist="1270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-3600" y="5982789"/>
            <a:ext cx="12195600" cy="875211"/>
          </a:xfrm>
          <a:prstGeom prst="rect">
            <a:avLst/>
          </a:prstGeom>
          <a:solidFill>
            <a:srgbClr val="1D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21"/>
          <p:cNvSpPr txBox="1"/>
          <p:nvPr/>
        </p:nvSpPr>
        <p:spPr>
          <a:xfrm>
            <a:off x="6240551" y="2863197"/>
            <a:ext cx="5202344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是你信用历史的客观记录。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记录你借债还钱、合同履行、遵纪守法等信息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6332039" y="2611508"/>
            <a:ext cx="3508647" cy="0"/>
          </a:xfrm>
          <a:prstGeom prst="line">
            <a:avLst/>
          </a:prstGeom>
          <a:ln w="38100">
            <a:solidFill>
              <a:srgbClr val="1D4C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-3600" y="140555"/>
            <a:ext cx="9355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spc="300" dirty="0">
                <a:solidFill>
                  <a:srgbClr val="1D4C77"/>
                </a:solidFill>
                <a:latin typeface="Agency FB" panose="020B0503020202020204" pitchFamily="34" charset="0"/>
                <a:ea typeface="方正黑体简体" panose="02010601030101010101" pitchFamily="2" charset="-122"/>
              </a:rPr>
              <a:t>01</a:t>
            </a:r>
            <a:endParaRPr lang="zh-CN" altLang="en-US" sz="4400" b="1" spc="300" dirty="0">
              <a:solidFill>
                <a:srgbClr val="1D4C77"/>
              </a:solidFill>
              <a:latin typeface="Agency FB" panose="020B0503020202020204" pitchFamily="34" charset="0"/>
              <a:ea typeface="方正黑体简体" panose="02010601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568385" y="432980"/>
            <a:ext cx="357982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信用报告概述</a:t>
            </a:r>
          </a:p>
        </p:txBody>
      </p:sp>
      <p:sp>
        <p:nvSpPr>
          <p:cNvPr id="43" name="五边形 42"/>
          <p:cNvSpPr/>
          <p:nvPr/>
        </p:nvSpPr>
        <p:spPr>
          <a:xfrm>
            <a:off x="6332039" y="1683360"/>
            <a:ext cx="4016647" cy="737077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spc="300" dirty="0">
                <a:solidFill>
                  <a:schemeClr val="bg1"/>
                </a:solidFill>
                <a:latin typeface="+mj-ea"/>
                <a:ea typeface="+mj-ea"/>
                <a:cs typeface="Lato" panose="020F0502020204030203" pitchFamily="34" charset="0"/>
              </a:rPr>
              <a:t>信用报告是什么？</a:t>
            </a:r>
            <a:endParaRPr lang="id-ID" altLang="zh-CN" sz="3200" b="1" spc="300" dirty="0">
              <a:solidFill>
                <a:schemeClr val="bg1"/>
              </a:solidFill>
              <a:latin typeface="+mj-ea"/>
              <a:ea typeface="+mj-ea"/>
              <a:cs typeface="Lato" panose="020F0502020204030203" pitchFamily="34" charset="0"/>
            </a:endParaRP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00" y="1683360"/>
            <a:ext cx="4917357" cy="386133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5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6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300" tmFilter="0,0; .5, 1; 1, 1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 animBg="1"/>
          <p:bldP spid="34" grpId="0" animBg="1"/>
          <p:bldP spid="4" grpId="0"/>
          <p:bldP spid="29" grpId="0" animBg="1"/>
          <p:bldP spid="30" grpId="0" animBg="1"/>
          <p:bldP spid="31" grpId="0"/>
          <p:bldP spid="3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5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6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300" tmFilter="0,0; .5, 1; 1, 1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 animBg="1"/>
          <p:bldP spid="34" grpId="0" animBg="1"/>
          <p:bldP spid="4" grpId="0"/>
          <p:bldP spid="29" grpId="0" animBg="1"/>
          <p:bldP spid="30" grpId="0" animBg="1"/>
          <p:bldP spid="31" grpId="0"/>
          <p:bldP spid="33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-3600" y="5982789"/>
            <a:ext cx="12195600" cy="875211"/>
          </a:xfrm>
          <a:prstGeom prst="rect">
            <a:avLst/>
          </a:prstGeom>
          <a:solidFill>
            <a:srgbClr val="1D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21"/>
          <p:cNvSpPr txBox="1"/>
          <p:nvPr/>
        </p:nvSpPr>
        <p:spPr>
          <a:xfrm>
            <a:off x="5471882" y="2339629"/>
            <a:ext cx="6705601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用处多</a:t>
            </a:r>
            <a:endParaRPr lang="en-US" altLang="zh-CN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贷款、信用卡审批，任职资格审查，员工录用等。</a:t>
            </a:r>
            <a:endParaRPr lang="en-US" altLang="zh-CN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作用大</a:t>
            </a:r>
            <a:endParaRPr lang="en-US" altLang="zh-CN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记录良好，快速获得贷款、信用卡，享受低利率；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记录不好， 不利于获得贷款、信用卡，利率可能较高。</a:t>
            </a:r>
            <a:endParaRPr lang="en-US" altLang="zh-CN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504741" y="2190602"/>
            <a:ext cx="3508647" cy="0"/>
          </a:xfrm>
          <a:prstGeom prst="line">
            <a:avLst/>
          </a:prstGeom>
          <a:ln w="38100">
            <a:solidFill>
              <a:srgbClr val="1D4C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-3600" y="140555"/>
            <a:ext cx="9355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spc="300" dirty="0">
                <a:solidFill>
                  <a:srgbClr val="1D4C77"/>
                </a:solidFill>
                <a:latin typeface="Agency FB" panose="020B0503020202020204" pitchFamily="34" charset="0"/>
                <a:ea typeface="方正黑体简体" panose="02010601030101010101" pitchFamily="2" charset="-122"/>
              </a:rPr>
              <a:t>01</a:t>
            </a:r>
            <a:endParaRPr lang="zh-CN" altLang="en-US" sz="4400" b="1" spc="300" dirty="0">
              <a:solidFill>
                <a:srgbClr val="1D4C77"/>
              </a:solidFill>
              <a:latin typeface="Agency FB" panose="020B0503020202020204" pitchFamily="34" charset="0"/>
              <a:ea typeface="方正黑体简体" panose="02010601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568385" y="432980"/>
            <a:ext cx="357982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信用报告概述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4" y="1509487"/>
            <a:ext cx="4826955" cy="4009312"/>
          </a:xfrm>
          <a:prstGeom prst="rect">
            <a:avLst/>
          </a:prstGeom>
        </p:spPr>
      </p:pic>
      <p:sp>
        <p:nvSpPr>
          <p:cNvPr id="43" name="五边形 42"/>
          <p:cNvSpPr/>
          <p:nvPr/>
        </p:nvSpPr>
        <p:spPr>
          <a:xfrm>
            <a:off x="5504741" y="1262454"/>
            <a:ext cx="4016647" cy="737077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defRPr/>
            </a:pPr>
            <a:endParaRPr lang="en-US" altLang="zh-CN" sz="3200" b="1" dirty="0">
              <a:latin typeface="Lato"/>
            </a:endParaRPr>
          </a:p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latin typeface="Lato"/>
              </a:rPr>
              <a:t>信用报告有啥用？ </a:t>
            </a:r>
            <a:br>
              <a:rPr lang="zh-CN" altLang="en-US" sz="3200" b="1" dirty="0">
                <a:latin typeface="Lato"/>
              </a:rPr>
            </a:br>
            <a:endParaRPr lang="id-ID" altLang="zh-CN" sz="3200" b="1" spc="300" dirty="0">
              <a:solidFill>
                <a:srgbClr val="4F4D50"/>
              </a:solidFill>
              <a:latin typeface="Lato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5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300" tmFilter="0,0; .5, 1; 1, 1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4" grpId="0"/>
          <p:bldP spid="29" grpId="0" animBg="1"/>
          <p:bldP spid="30" grpId="0" animBg="1"/>
          <p:bldP spid="31" grpId="0"/>
          <p:bldP spid="3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6" presetClass="entr" presetSubtype="2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5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3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300" tmFilter="0,0; .5, 1; 1, 1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4" grpId="0"/>
          <p:bldP spid="29" grpId="0" animBg="1"/>
          <p:bldP spid="30" grpId="0" animBg="1"/>
          <p:bldP spid="31" grpId="0"/>
          <p:bldP spid="33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椭圆 37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-3600" y="140555"/>
            <a:ext cx="9355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spc="300" dirty="0">
                <a:solidFill>
                  <a:srgbClr val="1D4C77"/>
                </a:solidFill>
                <a:latin typeface="Agency FB" panose="020B0503020202020204" pitchFamily="34" charset="0"/>
                <a:ea typeface="方正黑体简体" panose="02010601030101010101" pitchFamily="2" charset="-122"/>
              </a:rPr>
              <a:t>02</a:t>
            </a:r>
            <a:endParaRPr lang="zh-CN" altLang="en-US" sz="4400" b="1" spc="300" dirty="0">
              <a:solidFill>
                <a:srgbClr val="1D4C77"/>
              </a:solidFill>
              <a:latin typeface="Agency FB" panose="020B0503020202020204" pitchFamily="34" charset="0"/>
              <a:ea typeface="方正黑体简体" panose="02010601030101010101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568385" y="432980"/>
            <a:ext cx="244810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征信系统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81" y="1178073"/>
            <a:ext cx="8873700" cy="5394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9" grpId="0" animBg="1"/>
          <p:bldP spid="40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9" grpId="0" animBg="1"/>
          <p:bldP spid="40" grpId="0"/>
          <p:bldP spid="42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椭圆 37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-3600" y="140555"/>
            <a:ext cx="9355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spc="300" dirty="0">
                <a:solidFill>
                  <a:srgbClr val="1D4C77"/>
                </a:solidFill>
                <a:latin typeface="Agency FB" panose="020B0503020202020204" pitchFamily="34" charset="0"/>
                <a:ea typeface="方正黑体简体" panose="02010601030101010101" pitchFamily="2" charset="-122"/>
              </a:rPr>
              <a:t>02</a:t>
            </a:r>
            <a:endParaRPr lang="zh-CN" altLang="en-US" sz="4400" b="1" spc="300" dirty="0">
              <a:solidFill>
                <a:srgbClr val="1D4C77"/>
              </a:solidFill>
              <a:latin typeface="Agency FB" panose="020B0503020202020204" pitchFamily="34" charset="0"/>
              <a:ea typeface="方正黑体简体" panose="02010601030101010101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568385" y="432980"/>
            <a:ext cx="244810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征信系统</a:t>
            </a:r>
          </a:p>
        </p:txBody>
      </p:sp>
      <p:graphicFrame>
        <p:nvGraphicFramePr>
          <p:cNvPr id="5" name="图示 4"/>
          <p:cNvGraphicFramePr/>
          <p:nvPr/>
        </p:nvGraphicFramePr>
        <p:xfrm>
          <a:off x="-527992" y="953539"/>
          <a:ext cx="13315072" cy="559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9" grpId="0" animBg="1"/>
          <p:bldP spid="4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8" grpId="0" animBg="1"/>
          <p:bldP spid="39" grpId="0" animBg="1"/>
          <p:bldP spid="40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椭圆 55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-3600" y="140555"/>
            <a:ext cx="9355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spc="300" dirty="0">
                <a:solidFill>
                  <a:srgbClr val="1D4C77"/>
                </a:solidFill>
                <a:latin typeface="Agency FB" panose="020B0503020202020204" pitchFamily="34" charset="0"/>
                <a:ea typeface="方正黑体简体" panose="02010601030101010101" pitchFamily="2" charset="-122"/>
              </a:rPr>
              <a:t>03</a:t>
            </a:r>
            <a:endParaRPr lang="zh-CN" altLang="en-US" sz="4400" b="1" spc="300" dirty="0">
              <a:solidFill>
                <a:srgbClr val="1D4C77"/>
              </a:solidFill>
              <a:latin typeface="Agency FB" panose="020B0503020202020204" pitchFamily="34" charset="0"/>
              <a:ea typeface="方正黑体简体" panose="0201060103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1568385" y="328476"/>
            <a:ext cx="357982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个人信用报告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0" t="15483" r="9750" b="3030"/>
          <a:stretch>
            <a:fillRect/>
          </a:stretch>
        </p:blipFill>
        <p:spPr>
          <a:xfrm>
            <a:off x="1712686" y="1202421"/>
            <a:ext cx="3904344" cy="5588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572" y="1202421"/>
            <a:ext cx="3904344" cy="5566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6" grpId="0" animBg="1"/>
          <p:bldP spid="58" grpId="0" animBg="1"/>
          <p:bldP spid="59" grpId="0"/>
          <p:bldP spid="6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6" grpId="0" animBg="1"/>
          <p:bldP spid="58" grpId="0" animBg="1"/>
          <p:bldP spid="59" grpId="0"/>
          <p:bldP spid="61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6095" y="1669144"/>
            <a:ext cx="11437564" cy="4847774"/>
            <a:chOff x="997703" y="3044770"/>
            <a:chExt cx="10136700" cy="2975589"/>
          </a:xfrm>
        </p:grpSpPr>
        <p:grpSp>
          <p:nvGrpSpPr>
            <p:cNvPr id="22" name="组合 21"/>
            <p:cNvGrpSpPr/>
            <p:nvPr/>
          </p:nvGrpSpPr>
          <p:grpSpPr>
            <a:xfrm>
              <a:off x="2753897" y="3044770"/>
              <a:ext cx="3254644" cy="1379349"/>
              <a:chOff x="883403" y="3006670"/>
              <a:chExt cx="3254644" cy="1379349"/>
            </a:xfrm>
          </p:grpSpPr>
          <p:sp>
            <p:nvSpPr>
              <p:cNvPr id="4" name="圆角矩形 3"/>
              <p:cNvSpPr/>
              <p:nvPr/>
            </p:nvSpPr>
            <p:spPr>
              <a:xfrm>
                <a:off x="883403" y="3006670"/>
                <a:ext cx="3254644" cy="1379349"/>
              </a:xfrm>
              <a:prstGeom prst="roundRect">
                <a:avLst>
                  <a:gd name="adj" fmla="val 833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 dirty="0"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122937" y="3408309"/>
                <a:ext cx="643364" cy="643364"/>
              </a:xfrm>
              <a:prstGeom prst="ellipse">
                <a:avLst/>
              </a:prstGeom>
              <a:solidFill>
                <a:srgbClr val="4F4D50"/>
              </a:solidFill>
              <a:ln w="25400">
                <a:noFill/>
              </a:ln>
              <a:effectLst>
                <a:outerShdw blurRad="177800" dist="38100" dir="5400000" sx="90000" sy="-19000" rotWithShape="0">
                  <a:schemeClr val="tx1"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3300" dirty="0">
                  <a:solidFill>
                    <a:srgbClr val="FEFABC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2" name="Freeform 207"/>
              <p:cNvSpPr>
                <a:spLocks noEditPoints="1"/>
              </p:cNvSpPr>
              <p:nvPr/>
            </p:nvSpPr>
            <p:spPr bwMode="auto">
              <a:xfrm>
                <a:off x="1294786" y="3600837"/>
                <a:ext cx="295350" cy="258308"/>
              </a:xfrm>
              <a:custGeom>
                <a:avLst/>
                <a:gdLst>
                  <a:gd name="T0" fmla="*/ 112 w 128"/>
                  <a:gd name="T1" fmla="*/ 60 h 112"/>
                  <a:gd name="T2" fmla="*/ 104 w 128"/>
                  <a:gd name="T3" fmla="*/ 60 h 112"/>
                  <a:gd name="T4" fmla="*/ 104 w 128"/>
                  <a:gd name="T5" fmla="*/ 16 h 112"/>
                  <a:gd name="T6" fmla="*/ 88 w 128"/>
                  <a:gd name="T7" fmla="*/ 0 h 112"/>
                  <a:gd name="T8" fmla="*/ 40 w 128"/>
                  <a:gd name="T9" fmla="*/ 0 h 112"/>
                  <a:gd name="T10" fmla="*/ 24 w 128"/>
                  <a:gd name="T11" fmla="*/ 16 h 112"/>
                  <a:gd name="T12" fmla="*/ 24 w 128"/>
                  <a:gd name="T13" fmla="*/ 52 h 112"/>
                  <a:gd name="T14" fmla="*/ 24 w 128"/>
                  <a:gd name="T15" fmla="*/ 56 h 112"/>
                  <a:gd name="T16" fmla="*/ 24 w 128"/>
                  <a:gd name="T17" fmla="*/ 56 h 112"/>
                  <a:gd name="T18" fmla="*/ 24 w 128"/>
                  <a:gd name="T19" fmla="*/ 60 h 112"/>
                  <a:gd name="T20" fmla="*/ 16 w 128"/>
                  <a:gd name="T21" fmla="*/ 60 h 112"/>
                  <a:gd name="T22" fmla="*/ 0 w 128"/>
                  <a:gd name="T23" fmla="*/ 76 h 112"/>
                  <a:gd name="T24" fmla="*/ 0 w 128"/>
                  <a:gd name="T25" fmla="*/ 84 h 112"/>
                  <a:gd name="T26" fmla="*/ 16 w 128"/>
                  <a:gd name="T27" fmla="*/ 100 h 112"/>
                  <a:gd name="T28" fmla="*/ 25 w 128"/>
                  <a:gd name="T29" fmla="*/ 100 h 112"/>
                  <a:gd name="T30" fmla="*/ 40 w 128"/>
                  <a:gd name="T31" fmla="*/ 112 h 112"/>
                  <a:gd name="T32" fmla="*/ 88 w 128"/>
                  <a:gd name="T33" fmla="*/ 112 h 112"/>
                  <a:gd name="T34" fmla="*/ 103 w 128"/>
                  <a:gd name="T35" fmla="*/ 100 h 112"/>
                  <a:gd name="T36" fmla="*/ 112 w 128"/>
                  <a:gd name="T37" fmla="*/ 100 h 112"/>
                  <a:gd name="T38" fmla="*/ 128 w 128"/>
                  <a:gd name="T39" fmla="*/ 84 h 112"/>
                  <a:gd name="T40" fmla="*/ 128 w 128"/>
                  <a:gd name="T41" fmla="*/ 76 h 112"/>
                  <a:gd name="T42" fmla="*/ 112 w 128"/>
                  <a:gd name="T43" fmla="*/ 60 h 112"/>
                  <a:gd name="T44" fmla="*/ 32 w 128"/>
                  <a:gd name="T45" fmla="*/ 16 h 112"/>
                  <a:gd name="T46" fmla="*/ 40 w 128"/>
                  <a:gd name="T47" fmla="*/ 8 h 112"/>
                  <a:gd name="T48" fmla="*/ 88 w 128"/>
                  <a:gd name="T49" fmla="*/ 8 h 112"/>
                  <a:gd name="T50" fmla="*/ 96 w 128"/>
                  <a:gd name="T51" fmla="*/ 16 h 112"/>
                  <a:gd name="T52" fmla="*/ 96 w 128"/>
                  <a:gd name="T53" fmla="*/ 60 h 112"/>
                  <a:gd name="T54" fmla="*/ 32 w 128"/>
                  <a:gd name="T55" fmla="*/ 60 h 112"/>
                  <a:gd name="T56" fmla="*/ 32 w 128"/>
                  <a:gd name="T57" fmla="*/ 16 h 112"/>
                  <a:gd name="T58" fmla="*/ 88 w 128"/>
                  <a:gd name="T59" fmla="*/ 104 h 112"/>
                  <a:gd name="T60" fmla="*/ 40 w 128"/>
                  <a:gd name="T61" fmla="*/ 104 h 112"/>
                  <a:gd name="T62" fmla="*/ 32 w 128"/>
                  <a:gd name="T63" fmla="*/ 96 h 112"/>
                  <a:gd name="T64" fmla="*/ 40 w 128"/>
                  <a:gd name="T65" fmla="*/ 88 h 112"/>
                  <a:gd name="T66" fmla="*/ 88 w 128"/>
                  <a:gd name="T67" fmla="*/ 88 h 112"/>
                  <a:gd name="T68" fmla="*/ 96 w 128"/>
                  <a:gd name="T69" fmla="*/ 96 h 112"/>
                  <a:gd name="T70" fmla="*/ 88 w 128"/>
                  <a:gd name="T71" fmla="*/ 104 h 112"/>
                  <a:gd name="T72" fmla="*/ 120 w 128"/>
                  <a:gd name="T73" fmla="*/ 84 h 112"/>
                  <a:gd name="T74" fmla="*/ 112 w 128"/>
                  <a:gd name="T75" fmla="*/ 92 h 112"/>
                  <a:gd name="T76" fmla="*/ 103 w 128"/>
                  <a:gd name="T77" fmla="*/ 92 h 112"/>
                  <a:gd name="T78" fmla="*/ 88 w 128"/>
                  <a:gd name="T79" fmla="*/ 80 h 112"/>
                  <a:gd name="T80" fmla="*/ 40 w 128"/>
                  <a:gd name="T81" fmla="*/ 80 h 112"/>
                  <a:gd name="T82" fmla="*/ 25 w 128"/>
                  <a:gd name="T83" fmla="*/ 92 h 112"/>
                  <a:gd name="T84" fmla="*/ 16 w 128"/>
                  <a:gd name="T85" fmla="*/ 92 h 112"/>
                  <a:gd name="T86" fmla="*/ 8 w 128"/>
                  <a:gd name="T87" fmla="*/ 84 h 112"/>
                  <a:gd name="T88" fmla="*/ 8 w 128"/>
                  <a:gd name="T89" fmla="*/ 76 h 112"/>
                  <a:gd name="T90" fmla="*/ 16 w 128"/>
                  <a:gd name="T91" fmla="*/ 68 h 112"/>
                  <a:gd name="T92" fmla="*/ 112 w 128"/>
                  <a:gd name="T93" fmla="*/ 68 h 112"/>
                  <a:gd name="T94" fmla="*/ 120 w 128"/>
                  <a:gd name="T95" fmla="*/ 76 h 112"/>
                  <a:gd name="T96" fmla="*/ 120 w 128"/>
                  <a:gd name="T97" fmla="*/ 84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8" h="112">
                    <a:moveTo>
                      <a:pt x="112" y="60"/>
                    </a:moveTo>
                    <a:cubicBezTo>
                      <a:pt x="104" y="60"/>
                      <a:pt x="104" y="60"/>
                      <a:pt x="104" y="60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7"/>
                      <a:pt x="97" y="0"/>
                      <a:pt x="88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1" y="0"/>
                      <a:pt x="24" y="7"/>
                      <a:pt x="24" y="16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55"/>
                      <a:pt x="24" y="56"/>
                      <a:pt x="24" y="56"/>
                    </a:cubicBezTo>
                    <a:cubicBezTo>
                      <a:pt x="24" y="56"/>
                      <a:pt x="24" y="56"/>
                      <a:pt x="24" y="56"/>
                    </a:cubicBezTo>
                    <a:cubicBezTo>
                      <a:pt x="24" y="56"/>
                      <a:pt x="24" y="57"/>
                      <a:pt x="24" y="60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7" y="60"/>
                      <a:pt x="0" y="67"/>
                      <a:pt x="0" y="76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93"/>
                      <a:pt x="7" y="100"/>
                      <a:pt x="16" y="100"/>
                    </a:cubicBezTo>
                    <a:cubicBezTo>
                      <a:pt x="25" y="100"/>
                      <a:pt x="25" y="100"/>
                      <a:pt x="25" y="100"/>
                    </a:cubicBezTo>
                    <a:cubicBezTo>
                      <a:pt x="26" y="107"/>
                      <a:pt x="33" y="112"/>
                      <a:pt x="40" y="112"/>
                    </a:cubicBezTo>
                    <a:cubicBezTo>
                      <a:pt x="88" y="112"/>
                      <a:pt x="88" y="112"/>
                      <a:pt x="88" y="112"/>
                    </a:cubicBezTo>
                    <a:cubicBezTo>
                      <a:pt x="95" y="112"/>
                      <a:pt x="102" y="107"/>
                      <a:pt x="103" y="100"/>
                    </a:cubicBezTo>
                    <a:cubicBezTo>
                      <a:pt x="112" y="100"/>
                      <a:pt x="112" y="100"/>
                      <a:pt x="112" y="100"/>
                    </a:cubicBezTo>
                    <a:cubicBezTo>
                      <a:pt x="121" y="100"/>
                      <a:pt x="128" y="93"/>
                      <a:pt x="128" y="84"/>
                    </a:cubicBezTo>
                    <a:cubicBezTo>
                      <a:pt x="128" y="76"/>
                      <a:pt x="128" y="76"/>
                      <a:pt x="128" y="76"/>
                    </a:cubicBezTo>
                    <a:cubicBezTo>
                      <a:pt x="128" y="67"/>
                      <a:pt x="121" y="60"/>
                      <a:pt x="112" y="60"/>
                    </a:cubicBezTo>
                    <a:close/>
                    <a:moveTo>
                      <a:pt x="32" y="16"/>
                    </a:moveTo>
                    <a:cubicBezTo>
                      <a:pt x="32" y="12"/>
                      <a:pt x="36" y="8"/>
                      <a:pt x="40" y="8"/>
                    </a:cubicBezTo>
                    <a:cubicBezTo>
                      <a:pt x="88" y="8"/>
                      <a:pt x="88" y="8"/>
                      <a:pt x="88" y="8"/>
                    </a:cubicBezTo>
                    <a:cubicBezTo>
                      <a:pt x="92" y="8"/>
                      <a:pt x="96" y="12"/>
                      <a:pt x="96" y="16"/>
                    </a:cubicBezTo>
                    <a:cubicBezTo>
                      <a:pt x="96" y="60"/>
                      <a:pt x="96" y="60"/>
                      <a:pt x="96" y="60"/>
                    </a:cubicBezTo>
                    <a:cubicBezTo>
                      <a:pt x="32" y="60"/>
                      <a:pt x="32" y="60"/>
                      <a:pt x="32" y="60"/>
                    </a:cubicBezTo>
                    <a:lnTo>
                      <a:pt x="32" y="16"/>
                    </a:lnTo>
                    <a:close/>
                    <a:moveTo>
                      <a:pt x="88" y="104"/>
                    </a:moveTo>
                    <a:cubicBezTo>
                      <a:pt x="40" y="104"/>
                      <a:pt x="40" y="104"/>
                      <a:pt x="40" y="104"/>
                    </a:cubicBezTo>
                    <a:cubicBezTo>
                      <a:pt x="36" y="104"/>
                      <a:pt x="32" y="100"/>
                      <a:pt x="32" y="96"/>
                    </a:cubicBezTo>
                    <a:cubicBezTo>
                      <a:pt x="32" y="92"/>
                      <a:pt x="36" y="88"/>
                      <a:pt x="40" y="88"/>
                    </a:cubicBezTo>
                    <a:cubicBezTo>
                      <a:pt x="88" y="88"/>
                      <a:pt x="88" y="88"/>
                      <a:pt x="88" y="88"/>
                    </a:cubicBezTo>
                    <a:cubicBezTo>
                      <a:pt x="92" y="88"/>
                      <a:pt x="96" y="92"/>
                      <a:pt x="96" y="96"/>
                    </a:cubicBezTo>
                    <a:cubicBezTo>
                      <a:pt x="96" y="100"/>
                      <a:pt x="92" y="104"/>
                      <a:pt x="88" y="104"/>
                    </a:cubicBezTo>
                    <a:close/>
                    <a:moveTo>
                      <a:pt x="120" y="84"/>
                    </a:moveTo>
                    <a:cubicBezTo>
                      <a:pt x="120" y="88"/>
                      <a:pt x="116" y="92"/>
                      <a:pt x="112" y="92"/>
                    </a:cubicBezTo>
                    <a:cubicBezTo>
                      <a:pt x="103" y="92"/>
                      <a:pt x="103" y="92"/>
                      <a:pt x="103" y="92"/>
                    </a:cubicBezTo>
                    <a:cubicBezTo>
                      <a:pt x="102" y="85"/>
                      <a:pt x="95" y="80"/>
                      <a:pt x="88" y="80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33" y="80"/>
                      <a:pt x="26" y="85"/>
                      <a:pt x="25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2" y="92"/>
                      <a:pt x="8" y="88"/>
                      <a:pt x="8" y="84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72"/>
                      <a:pt x="12" y="68"/>
                      <a:pt x="16" y="68"/>
                    </a:cubicBezTo>
                    <a:cubicBezTo>
                      <a:pt x="112" y="68"/>
                      <a:pt x="112" y="68"/>
                      <a:pt x="112" y="68"/>
                    </a:cubicBezTo>
                    <a:cubicBezTo>
                      <a:pt x="116" y="68"/>
                      <a:pt x="120" y="72"/>
                      <a:pt x="120" y="76"/>
                    </a:cubicBezTo>
                    <a:lnTo>
                      <a:pt x="120" y="84"/>
                    </a:lnTo>
                    <a:close/>
                  </a:path>
                </a:pathLst>
              </a:custGeom>
              <a:solidFill>
                <a:srgbClr val="F6F6F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9" name="TextBox 7"/>
              <p:cNvSpPr txBox="1"/>
              <p:nvPr/>
            </p:nvSpPr>
            <p:spPr>
              <a:xfrm>
                <a:off x="1890926" y="3050657"/>
                <a:ext cx="1684835" cy="40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2800" b="1" dirty="0">
                    <a:solidFill>
                      <a:srgbClr val="4F4D50"/>
                    </a:solidFill>
                    <a:latin typeface="方正黑体简体" panose="02010601030101010101" pitchFamily="2" charset="-122"/>
                    <a:ea typeface="方正黑体简体" panose="02010601030101010101" pitchFamily="2" charset="-122"/>
                    <a:cs typeface="+mn-ea"/>
                    <a:sym typeface="+mn-lt"/>
                  </a:rPr>
                  <a:t>基本信息</a:t>
                </a:r>
                <a:endParaRPr lang="en-US" altLang="zh-CN" sz="2800" b="1" dirty="0">
                  <a:solidFill>
                    <a:srgbClr val="4F4D50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6194925" y="3044770"/>
              <a:ext cx="3254644" cy="1379349"/>
              <a:chOff x="883403" y="3006670"/>
              <a:chExt cx="3254644" cy="1379349"/>
            </a:xfrm>
          </p:grpSpPr>
          <p:sp>
            <p:nvSpPr>
              <p:cNvPr id="24" name="圆角矩形 23"/>
              <p:cNvSpPr/>
              <p:nvPr/>
            </p:nvSpPr>
            <p:spPr>
              <a:xfrm>
                <a:off x="883403" y="3006670"/>
                <a:ext cx="3254644" cy="1379349"/>
              </a:xfrm>
              <a:prstGeom prst="roundRect">
                <a:avLst>
                  <a:gd name="adj" fmla="val 833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 dirty="0"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122937" y="3408309"/>
                <a:ext cx="643364" cy="643364"/>
              </a:xfrm>
              <a:prstGeom prst="ellipse">
                <a:avLst/>
              </a:prstGeom>
              <a:solidFill>
                <a:srgbClr val="1D4C77"/>
              </a:solidFill>
              <a:ln w="25400">
                <a:noFill/>
              </a:ln>
              <a:effectLst>
                <a:outerShdw blurRad="177800" dist="38100" dir="5400000" sx="90000" sy="-19000" rotWithShape="0">
                  <a:schemeClr val="tx1"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3300" dirty="0">
                  <a:solidFill>
                    <a:srgbClr val="FEFABC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7" name="TextBox 7"/>
              <p:cNvSpPr txBox="1"/>
              <p:nvPr/>
            </p:nvSpPr>
            <p:spPr>
              <a:xfrm>
                <a:off x="1929516" y="3059566"/>
                <a:ext cx="2144215" cy="40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2800" b="1" dirty="0">
                    <a:solidFill>
                      <a:srgbClr val="4F4D50"/>
                    </a:solidFill>
                    <a:latin typeface="方正黑体简体" panose="02010601030101010101" pitchFamily="2" charset="-122"/>
                    <a:ea typeface="方正黑体简体" panose="02010601030101010101" pitchFamily="2" charset="-122"/>
                    <a:cs typeface="+mn-ea"/>
                    <a:sym typeface="+mn-lt"/>
                  </a:rPr>
                  <a:t>信贷信息</a:t>
                </a:r>
                <a:endParaRPr lang="en-US" altLang="zh-CN" sz="2800" b="1" dirty="0">
                  <a:solidFill>
                    <a:srgbClr val="4F4D50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1993832" y="3471287"/>
                <a:ext cx="1938115" cy="793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2000" b="1" dirty="0">
                    <a:solidFill>
                      <a:srgbClr val="686769"/>
                    </a:solidFill>
                    <a:latin typeface="方正黑体简体" panose="02010601030101010101" pitchFamily="2" charset="-122"/>
                    <a:ea typeface="方正黑体简体" panose="02010601030101010101" pitchFamily="2" charset="-122"/>
                    <a:cs typeface="+mn-ea"/>
                    <a:sym typeface="+mn-lt"/>
                  </a:rPr>
                  <a:t>指借债还钱信息，信用报告中最核心的信息</a:t>
                </a: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997703" y="4641010"/>
              <a:ext cx="3376713" cy="1379349"/>
              <a:chOff x="883403" y="3006670"/>
              <a:chExt cx="3376713" cy="1379349"/>
            </a:xfrm>
          </p:grpSpPr>
          <p:sp>
            <p:nvSpPr>
              <p:cNvPr id="36" name="圆角矩形 35"/>
              <p:cNvSpPr/>
              <p:nvPr/>
            </p:nvSpPr>
            <p:spPr>
              <a:xfrm>
                <a:off x="883403" y="3006670"/>
                <a:ext cx="3254644" cy="1379349"/>
              </a:xfrm>
              <a:prstGeom prst="roundRect">
                <a:avLst>
                  <a:gd name="adj" fmla="val 833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 dirty="0"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1122937" y="3408309"/>
                <a:ext cx="643364" cy="643364"/>
              </a:xfrm>
              <a:prstGeom prst="ellipse">
                <a:avLst/>
              </a:prstGeom>
              <a:solidFill>
                <a:srgbClr val="1D4C77"/>
              </a:solidFill>
              <a:ln w="25400">
                <a:noFill/>
              </a:ln>
              <a:effectLst>
                <a:outerShdw blurRad="177800" dist="38100" dir="5400000" sx="90000" sy="-19000" rotWithShape="0">
                  <a:schemeClr val="tx1"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3300" dirty="0">
                  <a:solidFill>
                    <a:srgbClr val="FEFABC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39" name="TextBox 7"/>
              <p:cNvSpPr txBox="1"/>
              <p:nvPr/>
            </p:nvSpPr>
            <p:spPr>
              <a:xfrm>
                <a:off x="1701986" y="3059566"/>
                <a:ext cx="2558130" cy="40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2800" b="1" dirty="0">
                    <a:solidFill>
                      <a:srgbClr val="4F4D50"/>
                    </a:solidFill>
                    <a:latin typeface="方正黑体简体" panose="02010601030101010101" pitchFamily="2" charset="-122"/>
                    <a:ea typeface="方正黑体简体" panose="02010601030101010101" pitchFamily="2" charset="-122"/>
                    <a:cs typeface="+mn-ea"/>
                    <a:sym typeface="+mn-lt"/>
                  </a:rPr>
                  <a:t>非金融负债信息</a:t>
                </a:r>
                <a:endParaRPr lang="en-US" altLang="zh-CN" sz="2800" b="1" dirty="0">
                  <a:solidFill>
                    <a:srgbClr val="4F4D50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1942380" y="3453470"/>
                <a:ext cx="1929671" cy="793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30000"/>
                  </a:lnSpc>
                  <a:defRPr sz="2000" b="1">
                    <a:solidFill>
                      <a:srgbClr val="686769"/>
                    </a:solidFill>
                    <a:latin typeface="方正黑体简体" panose="02010601030101010101" pitchFamily="2" charset="-122"/>
                    <a:ea typeface="方正黑体简体" panose="02010601030101010101" pitchFamily="2" charset="-122"/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先消费后付款形成的信息，如电信缴费</a:t>
                </a: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4438731" y="4641010"/>
              <a:ext cx="3267507" cy="1379349"/>
              <a:chOff x="883403" y="3006670"/>
              <a:chExt cx="3267507" cy="1379349"/>
            </a:xfrm>
          </p:grpSpPr>
          <p:sp>
            <p:nvSpPr>
              <p:cNvPr id="42" name="圆角矩形 41"/>
              <p:cNvSpPr/>
              <p:nvPr/>
            </p:nvSpPr>
            <p:spPr>
              <a:xfrm>
                <a:off x="883403" y="3006670"/>
                <a:ext cx="3254644" cy="1379349"/>
              </a:xfrm>
              <a:prstGeom prst="roundRect">
                <a:avLst>
                  <a:gd name="adj" fmla="val 833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 dirty="0"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1122937" y="3408309"/>
                <a:ext cx="643364" cy="643364"/>
              </a:xfrm>
              <a:prstGeom prst="ellipse">
                <a:avLst/>
              </a:prstGeom>
              <a:solidFill>
                <a:srgbClr val="4F4D50"/>
              </a:solidFill>
              <a:ln w="25400">
                <a:noFill/>
              </a:ln>
              <a:effectLst>
                <a:outerShdw blurRad="177800" dist="38100" dir="5400000" sx="90000" sy="-19000" rotWithShape="0">
                  <a:schemeClr val="tx1"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3300" dirty="0">
                  <a:solidFill>
                    <a:srgbClr val="FEFABC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45" name="TextBox 7"/>
              <p:cNvSpPr txBox="1"/>
              <p:nvPr/>
            </p:nvSpPr>
            <p:spPr>
              <a:xfrm>
                <a:off x="1813746" y="3032839"/>
                <a:ext cx="1929672" cy="40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2800" b="1" dirty="0">
                    <a:solidFill>
                      <a:srgbClr val="4F4D50"/>
                    </a:solidFill>
                    <a:latin typeface="方正黑体简体" panose="02010601030101010101" pitchFamily="2" charset="-122"/>
                    <a:ea typeface="方正黑体简体" panose="02010601030101010101" pitchFamily="2" charset="-122"/>
                    <a:cs typeface="+mn-ea"/>
                    <a:sym typeface="+mn-lt"/>
                  </a:rPr>
                  <a:t>公共信息</a:t>
                </a:r>
                <a:endParaRPr lang="en-US" altLang="zh-CN" sz="2800" b="1" dirty="0">
                  <a:solidFill>
                    <a:srgbClr val="4F4D50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1779165" y="3417834"/>
                <a:ext cx="2371745" cy="763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30000"/>
                  </a:lnSpc>
                  <a:defRPr sz="2000" b="1">
                    <a:solidFill>
                      <a:srgbClr val="686769"/>
                    </a:solidFill>
                    <a:latin typeface="方正黑体简体" panose="02010601030101010101" pitchFamily="2" charset="-122"/>
                    <a:ea typeface="方正黑体简体" panose="02010601030101010101" pitchFamily="2" charset="-122"/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社保公积金信息、法院信息、欠税信息、行政执法信息等</a:t>
                </a: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7879759" y="4641010"/>
              <a:ext cx="3254644" cy="1379349"/>
              <a:chOff x="883403" y="3006670"/>
              <a:chExt cx="3254644" cy="1379349"/>
            </a:xfrm>
          </p:grpSpPr>
          <p:sp>
            <p:nvSpPr>
              <p:cNvPr id="48" name="圆角矩形 47"/>
              <p:cNvSpPr/>
              <p:nvPr/>
            </p:nvSpPr>
            <p:spPr>
              <a:xfrm>
                <a:off x="883403" y="3006670"/>
                <a:ext cx="3254644" cy="1379349"/>
              </a:xfrm>
              <a:prstGeom prst="roundRect">
                <a:avLst>
                  <a:gd name="adj" fmla="val 833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2540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 dirty="0"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1122937" y="3408309"/>
                <a:ext cx="643364" cy="643364"/>
              </a:xfrm>
              <a:prstGeom prst="ellipse">
                <a:avLst/>
              </a:prstGeom>
              <a:solidFill>
                <a:srgbClr val="1D4C77"/>
              </a:solidFill>
              <a:ln w="25400">
                <a:noFill/>
              </a:ln>
              <a:effectLst>
                <a:outerShdw blurRad="177800" dist="38100" dir="5400000" sx="90000" sy="-19000" rotWithShape="0">
                  <a:schemeClr val="tx1"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3300" dirty="0">
                  <a:solidFill>
                    <a:srgbClr val="FEFABC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51" name="TextBox 7"/>
              <p:cNvSpPr txBox="1"/>
              <p:nvPr/>
            </p:nvSpPr>
            <p:spPr>
              <a:xfrm>
                <a:off x="1929516" y="3059566"/>
                <a:ext cx="1929672" cy="40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2800" b="1" dirty="0">
                    <a:solidFill>
                      <a:srgbClr val="4F4D50"/>
                    </a:solidFill>
                    <a:latin typeface="方正黑体简体" panose="02010601030101010101" pitchFamily="2" charset="-122"/>
                    <a:ea typeface="方正黑体简体" panose="02010601030101010101" pitchFamily="2" charset="-122"/>
                    <a:cs typeface="+mn-ea"/>
                    <a:sym typeface="+mn-lt"/>
                  </a:rPr>
                  <a:t>查询信息</a:t>
                </a:r>
                <a:endParaRPr lang="en-US" altLang="zh-CN" sz="2800" b="1" dirty="0">
                  <a:solidFill>
                    <a:srgbClr val="4F4D50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1980969" y="3417834"/>
                <a:ext cx="2131351" cy="763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30000"/>
                  </a:lnSpc>
                  <a:defRPr sz="2000" b="1">
                    <a:solidFill>
                      <a:srgbClr val="686769"/>
                    </a:solidFill>
                    <a:latin typeface="方正黑体简体" panose="02010601030101010101" pitchFamily="2" charset="-122"/>
                    <a:ea typeface="方正黑体简体" panose="02010601030101010101" pitchFamily="2" charset="-122"/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过去 </a:t>
                </a:r>
                <a:r>
                  <a:rPr lang="en-US" altLang="zh-CN" dirty="0">
                    <a:sym typeface="+mn-lt"/>
                  </a:rPr>
                  <a:t>2 </a:t>
                </a:r>
                <a:r>
                  <a:rPr lang="zh-CN" altLang="en-US" dirty="0">
                    <a:sym typeface="+mn-lt"/>
                  </a:rPr>
                  <a:t>年内，何人何时因为什么原因查过您的信用报告</a:t>
                </a:r>
              </a:p>
            </p:txBody>
          </p:sp>
        </p:grpSp>
        <p:sp>
          <p:nvSpPr>
            <p:cNvPr id="10" name="Freeform 158"/>
            <p:cNvSpPr>
              <a:spLocks noEditPoints="1"/>
            </p:cNvSpPr>
            <p:nvPr/>
          </p:nvSpPr>
          <p:spPr bwMode="auto">
            <a:xfrm>
              <a:off x="6631373" y="3655541"/>
              <a:ext cx="249536" cy="258308"/>
            </a:xfrm>
            <a:custGeom>
              <a:avLst/>
              <a:gdLst>
                <a:gd name="T0" fmla="*/ 107 w 108"/>
                <a:gd name="T1" fmla="*/ 7 h 112"/>
                <a:gd name="T2" fmla="*/ 108 w 108"/>
                <a:gd name="T3" fmla="*/ 4 h 112"/>
                <a:gd name="T4" fmla="*/ 105 w 108"/>
                <a:gd name="T5" fmla="*/ 0 h 112"/>
                <a:gd name="T6" fmla="*/ 104 w 108"/>
                <a:gd name="T7" fmla="*/ 0 h 112"/>
                <a:gd name="T8" fmla="*/ 4 w 108"/>
                <a:gd name="T9" fmla="*/ 0 h 112"/>
                <a:gd name="T10" fmla="*/ 1 w 108"/>
                <a:gd name="T11" fmla="*/ 1 h 112"/>
                <a:gd name="T12" fmla="*/ 1 w 108"/>
                <a:gd name="T13" fmla="*/ 7 h 112"/>
                <a:gd name="T14" fmla="*/ 52 w 108"/>
                <a:gd name="T15" fmla="*/ 70 h 112"/>
                <a:gd name="T16" fmla="*/ 52 w 108"/>
                <a:gd name="T17" fmla="*/ 104 h 112"/>
                <a:gd name="T18" fmla="*/ 36 w 108"/>
                <a:gd name="T19" fmla="*/ 104 h 112"/>
                <a:gd name="T20" fmla="*/ 32 w 108"/>
                <a:gd name="T21" fmla="*/ 108 h 112"/>
                <a:gd name="T22" fmla="*/ 36 w 108"/>
                <a:gd name="T23" fmla="*/ 112 h 112"/>
                <a:gd name="T24" fmla="*/ 76 w 108"/>
                <a:gd name="T25" fmla="*/ 112 h 112"/>
                <a:gd name="T26" fmla="*/ 80 w 108"/>
                <a:gd name="T27" fmla="*/ 108 h 112"/>
                <a:gd name="T28" fmla="*/ 76 w 108"/>
                <a:gd name="T29" fmla="*/ 104 h 112"/>
                <a:gd name="T30" fmla="*/ 60 w 108"/>
                <a:gd name="T31" fmla="*/ 104 h 112"/>
                <a:gd name="T32" fmla="*/ 60 w 108"/>
                <a:gd name="T33" fmla="*/ 69 h 112"/>
                <a:gd name="T34" fmla="*/ 107 w 108"/>
                <a:gd name="T35" fmla="*/ 7 h 112"/>
                <a:gd name="T36" fmla="*/ 56 w 108"/>
                <a:gd name="T37" fmla="*/ 62 h 112"/>
                <a:gd name="T38" fmla="*/ 12 w 108"/>
                <a:gd name="T39" fmla="*/ 8 h 112"/>
                <a:gd name="T40" fmla="*/ 96 w 108"/>
                <a:gd name="T41" fmla="*/ 8 h 112"/>
                <a:gd name="T42" fmla="*/ 56 w 108"/>
                <a:gd name="T43" fmla="*/ 6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12">
                  <a:moveTo>
                    <a:pt x="107" y="7"/>
                  </a:moveTo>
                  <a:cubicBezTo>
                    <a:pt x="107" y="6"/>
                    <a:pt x="108" y="5"/>
                    <a:pt x="108" y="4"/>
                  </a:cubicBezTo>
                  <a:cubicBezTo>
                    <a:pt x="108" y="2"/>
                    <a:pt x="107" y="1"/>
                    <a:pt x="105" y="0"/>
                  </a:cubicBezTo>
                  <a:cubicBezTo>
                    <a:pt x="105" y="0"/>
                    <a:pt x="104" y="0"/>
                    <a:pt x="10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3"/>
                    <a:pt x="0" y="5"/>
                    <a:pt x="1" y="7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4" y="104"/>
                    <a:pt x="32" y="106"/>
                    <a:pt x="32" y="108"/>
                  </a:cubicBezTo>
                  <a:cubicBezTo>
                    <a:pt x="32" y="110"/>
                    <a:pt x="34" y="112"/>
                    <a:pt x="3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8" y="112"/>
                    <a:pt x="80" y="110"/>
                    <a:pt x="80" y="108"/>
                  </a:cubicBezTo>
                  <a:cubicBezTo>
                    <a:pt x="80" y="106"/>
                    <a:pt x="78" y="104"/>
                    <a:pt x="76" y="104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69"/>
                    <a:pt x="60" y="69"/>
                    <a:pt x="60" y="69"/>
                  </a:cubicBezTo>
                  <a:lnTo>
                    <a:pt x="107" y="7"/>
                  </a:lnTo>
                  <a:close/>
                  <a:moveTo>
                    <a:pt x="56" y="62"/>
                  </a:moveTo>
                  <a:cubicBezTo>
                    <a:pt x="12" y="8"/>
                    <a:pt x="12" y="8"/>
                    <a:pt x="12" y="8"/>
                  </a:cubicBezTo>
                  <a:cubicBezTo>
                    <a:pt x="96" y="8"/>
                    <a:pt x="96" y="8"/>
                    <a:pt x="96" y="8"/>
                  </a:cubicBezTo>
                  <a:lnTo>
                    <a:pt x="56" y="62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1" name="Freeform 204"/>
            <p:cNvSpPr>
              <a:spLocks noEditPoints="1"/>
            </p:cNvSpPr>
            <p:nvPr/>
          </p:nvSpPr>
          <p:spPr bwMode="auto">
            <a:xfrm>
              <a:off x="1409086" y="5232952"/>
              <a:ext cx="295350" cy="276828"/>
            </a:xfrm>
            <a:custGeom>
              <a:avLst/>
              <a:gdLst>
                <a:gd name="T0" fmla="*/ 112 w 128"/>
                <a:gd name="T1" fmla="*/ 16 h 120"/>
                <a:gd name="T2" fmla="*/ 88 w 128"/>
                <a:gd name="T3" fmla="*/ 16 h 120"/>
                <a:gd name="T4" fmla="*/ 88 w 128"/>
                <a:gd name="T5" fmla="*/ 8 h 120"/>
                <a:gd name="T6" fmla="*/ 80 w 128"/>
                <a:gd name="T7" fmla="*/ 0 h 120"/>
                <a:gd name="T8" fmla="*/ 48 w 128"/>
                <a:gd name="T9" fmla="*/ 0 h 120"/>
                <a:gd name="T10" fmla="*/ 40 w 128"/>
                <a:gd name="T11" fmla="*/ 8 h 120"/>
                <a:gd name="T12" fmla="*/ 40 w 128"/>
                <a:gd name="T13" fmla="*/ 16 h 120"/>
                <a:gd name="T14" fmla="*/ 16 w 128"/>
                <a:gd name="T15" fmla="*/ 16 h 120"/>
                <a:gd name="T16" fmla="*/ 0 w 128"/>
                <a:gd name="T17" fmla="*/ 32 h 120"/>
                <a:gd name="T18" fmla="*/ 0 w 128"/>
                <a:gd name="T19" fmla="*/ 104 h 120"/>
                <a:gd name="T20" fmla="*/ 16 w 128"/>
                <a:gd name="T21" fmla="*/ 120 h 120"/>
                <a:gd name="T22" fmla="*/ 112 w 128"/>
                <a:gd name="T23" fmla="*/ 120 h 120"/>
                <a:gd name="T24" fmla="*/ 128 w 128"/>
                <a:gd name="T25" fmla="*/ 104 h 120"/>
                <a:gd name="T26" fmla="*/ 128 w 128"/>
                <a:gd name="T27" fmla="*/ 32 h 120"/>
                <a:gd name="T28" fmla="*/ 112 w 128"/>
                <a:gd name="T29" fmla="*/ 16 h 120"/>
                <a:gd name="T30" fmla="*/ 48 w 128"/>
                <a:gd name="T31" fmla="*/ 12 h 120"/>
                <a:gd name="T32" fmla="*/ 52 w 128"/>
                <a:gd name="T33" fmla="*/ 8 h 120"/>
                <a:gd name="T34" fmla="*/ 76 w 128"/>
                <a:gd name="T35" fmla="*/ 8 h 120"/>
                <a:gd name="T36" fmla="*/ 80 w 128"/>
                <a:gd name="T37" fmla="*/ 12 h 120"/>
                <a:gd name="T38" fmla="*/ 80 w 128"/>
                <a:gd name="T39" fmla="*/ 16 h 120"/>
                <a:gd name="T40" fmla="*/ 76 w 128"/>
                <a:gd name="T41" fmla="*/ 16 h 120"/>
                <a:gd name="T42" fmla="*/ 52 w 128"/>
                <a:gd name="T43" fmla="*/ 16 h 120"/>
                <a:gd name="T44" fmla="*/ 48 w 128"/>
                <a:gd name="T45" fmla="*/ 16 h 120"/>
                <a:gd name="T46" fmla="*/ 48 w 128"/>
                <a:gd name="T47" fmla="*/ 12 h 120"/>
                <a:gd name="T48" fmla="*/ 120 w 128"/>
                <a:gd name="T49" fmla="*/ 104 h 120"/>
                <a:gd name="T50" fmla="*/ 112 w 128"/>
                <a:gd name="T51" fmla="*/ 112 h 120"/>
                <a:gd name="T52" fmla="*/ 16 w 128"/>
                <a:gd name="T53" fmla="*/ 112 h 120"/>
                <a:gd name="T54" fmla="*/ 8 w 128"/>
                <a:gd name="T55" fmla="*/ 104 h 120"/>
                <a:gd name="T56" fmla="*/ 8 w 128"/>
                <a:gd name="T57" fmla="*/ 60 h 120"/>
                <a:gd name="T58" fmla="*/ 49 w 128"/>
                <a:gd name="T59" fmla="*/ 60 h 120"/>
                <a:gd name="T60" fmla="*/ 48 w 128"/>
                <a:gd name="T61" fmla="*/ 64 h 120"/>
                <a:gd name="T62" fmla="*/ 64 w 128"/>
                <a:gd name="T63" fmla="*/ 80 h 120"/>
                <a:gd name="T64" fmla="*/ 80 w 128"/>
                <a:gd name="T65" fmla="*/ 64 h 120"/>
                <a:gd name="T66" fmla="*/ 79 w 128"/>
                <a:gd name="T67" fmla="*/ 60 h 120"/>
                <a:gd name="T68" fmla="*/ 120 w 128"/>
                <a:gd name="T69" fmla="*/ 60 h 120"/>
                <a:gd name="T70" fmla="*/ 120 w 128"/>
                <a:gd name="T71" fmla="*/ 104 h 120"/>
                <a:gd name="T72" fmla="*/ 56 w 128"/>
                <a:gd name="T73" fmla="*/ 64 h 120"/>
                <a:gd name="T74" fmla="*/ 57 w 128"/>
                <a:gd name="T75" fmla="*/ 60 h 120"/>
                <a:gd name="T76" fmla="*/ 71 w 128"/>
                <a:gd name="T77" fmla="*/ 60 h 120"/>
                <a:gd name="T78" fmla="*/ 72 w 128"/>
                <a:gd name="T79" fmla="*/ 64 h 120"/>
                <a:gd name="T80" fmla="*/ 64 w 128"/>
                <a:gd name="T81" fmla="*/ 72 h 120"/>
                <a:gd name="T82" fmla="*/ 56 w 128"/>
                <a:gd name="T83" fmla="*/ 64 h 120"/>
                <a:gd name="T84" fmla="*/ 120 w 128"/>
                <a:gd name="T85" fmla="*/ 52 h 120"/>
                <a:gd name="T86" fmla="*/ 8 w 128"/>
                <a:gd name="T87" fmla="*/ 52 h 120"/>
                <a:gd name="T88" fmla="*/ 8 w 128"/>
                <a:gd name="T89" fmla="*/ 32 h 120"/>
                <a:gd name="T90" fmla="*/ 16 w 128"/>
                <a:gd name="T91" fmla="*/ 24 h 120"/>
                <a:gd name="T92" fmla="*/ 112 w 128"/>
                <a:gd name="T93" fmla="*/ 24 h 120"/>
                <a:gd name="T94" fmla="*/ 120 w 128"/>
                <a:gd name="T95" fmla="*/ 32 h 120"/>
                <a:gd name="T96" fmla="*/ 120 w 128"/>
                <a:gd name="T97" fmla="*/ 5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8" h="120">
                  <a:moveTo>
                    <a:pt x="112" y="16"/>
                  </a:moveTo>
                  <a:cubicBezTo>
                    <a:pt x="88" y="16"/>
                    <a:pt x="88" y="16"/>
                    <a:pt x="88" y="16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4"/>
                    <a:pt x="84" y="0"/>
                    <a:pt x="8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4" y="0"/>
                    <a:pt x="40" y="4"/>
                    <a:pt x="40" y="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7" y="16"/>
                    <a:pt x="0" y="23"/>
                    <a:pt x="0" y="32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3"/>
                    <a:pt x="7" y="120"/>
                    <a:pt x="16" y="120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1" y="120"/>
                    <a:pt x="128" y="113"/>
                    <a:pt x="128" y="104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23"/>
                    <a:pt x="121" y="16"/>
                    <a:pt x="112" y="16"/>
                  </a:cubicBezTo>
                  <a:close/>
                  <a:moveTo>
                    <a:pt x="48" y="12"/>
                  </a:moveTo>
                  <a:cubicBezTo>
                    <a:pt x="48" y="10"/>
                    <a:pt x="50" y="8"/>
                    <a:pt x="52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8" y="8"/>
                    <a:pt x="80" y="10"/>
                    <a:pt x="80" y="12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78" y="16"/>
                    <a:pt x="78" y="16"/>
                    <a:pt x="76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0" y="16"/>
                    <a:pt x="50" y="16"/>
                    <a:pt x="48" y="16"/>
                  </a:cubicBezTo>
                  <a:lnTo>
                    <a:pt x="48" y="12"/>
                  </a:lnTo>
                  <a:close/>
                  <a:moveTo>
                    <a:pt x="120" y="104"/>
                  </a:moveTo>
                  <a:cubicBezTo>
                    <a:pt x="120" y="108"/>
                    <a:pt x="116" y="112"/>
                    <a:pt x="112" y="112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2" y="112"/>
                    <a:pt x="8" y="108"/>
                    <a:pt x="8" y="104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8" y="61"/>
                    <a:pt x="48" y="63"/>
                    <a:pt x="48" y="64"/>
                  </a:cubicBezTo>
                  <a:cubicBezTo>
                    <a:pt x="48" y="73"/>
                    <a:pt x="55" y="80"/>
                    <a:pt x="64" y="80"/>
                  </a:cubicBezTo>
                  <a:cubicBezTo>
                    <a:pt x="73" y="80"/>
                    <a:pt x="80" y="73"/>
                    <a:pt x="80" y="64"/>
                  </a:cubicBezTo>
                  <a:cubicBezTo>
                    <a:pt x="80" y="63"/>
                    <a:pt x="80" y="61"/>
                    <a:pt x="79" y="60"/>
                  </a:cubicBezTo>
                  <a:cubicBezTo>
                    <a:pt x="120" y="60"/>
                    <a:pt x="120" y="60"/>
                    <a:pt x="120" y="60"/>
                  </a:cubicBezTo>
                  <a:lnTo>
                    <a:pt x="120" y="104"/>
                  </a:lnTo>
                  <a:close/>
                  <a:moveTo>
                    <a:pt x="56" y="64"/>
                  </a:moveTo>
                  <a:cubicBezTo>
                    <a:pt x="56" y="63"/>
                    <a:pt x="56" y="61"/>
                    <a:pt x="57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2" y="61"/>
                    <a:pt x="72" y="63"/>
                    <a:pt x="72" y="64"/>
                  </a:cubicBezTo>
                  <a:cubicBezTo>
                    <a:pt x="72" y="68"/>
                    <a:pt x="68" y="72"/>
                    <a:pt x="64" y="72"/>
                  </a:cubicBezTo>
                  <a:cubicBezTo>
                    <a:pt x="60" y="72"/>
                    <a:pt x="56" y="68"/>
                    <a:pt x="56" y="64"/>
                  </a:cubicBezTo>
                  <a:close/>
                  <a:moveTo>
                    <a:pt x="120" y="52"/>
                  </a:moveTo>
                  <a:cubicBezTo>
                    <a:pt x="8" y="52"/>
                    <a:pt x="8" y="52"/>
                    <a:pt x="8" y="5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28"/>
                    <a:pt x="12" y="24"/>
                    <a:pt x="16" y="24"/>
                  </a:cubicBezTo>
                  <a:cubicBezTo>
                    <a:pt x="112" y="24"/>
                    <a:pt x="112" y="24"/>
                    <a:pt x="112" y="24"/>
                  </a:cubicBezTo>
                  <a:cubicBezTo>
                    <a:pt x="116" y="24"/>
                    <a:pt x="120" y="28"/>
                    <a:pt x="120" y="32"/>
                  </a:cubicBezTo>
                  <a:lnTo>
                    <a:pt x="120" y="52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4" name="AutoShape 126"/>
            <p:cNvSpPr/>
            <p:nvPr/>
          </p:nvSpPr>
          <p:spPr bwMode="auto">
            <a:xfrm>
              <a:off x="8310251" y="5235880"/>
              <a:ext cx="267994" cy="26799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6" name="AutoShape 59"/>
            <p:cNvSpPr/>
            <p:nvPr/>
          </p:nvSpPr>
          <p:spPr bwMode="auto">
            <a:xfrm>
              <a:off x="4842128" y="5225109"/>
              <a:ext cx="268890" cy="267705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56" name="椭圆 55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-3600" y="140555"/>
            <a:ext cx="9355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spc="300" dirty="0">
                <a:solidFill>
                  <a:srgbClr val="1D4C77"/>
                </a:solidFill>
                <a:latin typeface="Agency FB" panose="020B0503020202020204" pitchFamily="34" charset="0"/>
                <a:ea typeface="方正黑体简体" panose="02010601030101010101" pitchFamily="2" charset="-122"/>
              </a:rPr>
              <a:t>03</a:t>
            </a:r>
            <a:endParaRPr lang="zh-CN" altLang="en-US" sz="4400" b="1" spc="300" dirty="0">
              <a:solidFill>
                <a:srgbClr val="1D4C77"/>
              </a:solidFill>
              <a:latin typeface="Agency FB" panose="020B0503020202020204" pitchFamily="34" charset="0"/>
              <a:ea typeface="方正黑体简体" panose="0201060103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1568385" y="432980"/>
            <a:ext cx="357982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信用报告记录</a:t>
            </a:r>
          </a:p>
        </p:txBody>
      </p:sp>
      <p:sp>
        <p:nvSpPr>
          <p:cNvPr id="6" name="矩形 5"/>
          <p:cNvSpPr/>
          <p:nvPr/>
        </p:nvSpPr>
        <p:spPr>
          <a:xfrm>
            <a:off x="3497057" y="2461004"/>
            <a:ext cx="24936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</a:rPr>
              <a:t>包括身份信息、居住信息、职业信息等 </a:t>
            </a:r>
            <a:b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6" grpId="0" animBg="1"/>
          <p:bldP spid="58" grpId="0" animBg="1"/>
          <p:bldP spid="59" grpId="0"/>
          <p:bldP spid="6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6" grpId="0" animBg="1"/>
          <p:bldP spid="58" grpId="0" animBg="1"/>
          <p:bldP spid="59" grpId="0"/>
          <p:bldP spid="61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圆角矩形标注 29"/>
          <p:cNvSpPr/>
          <p:nvPr/>
        </p:nvSpPr>
        <p:spPr>
          <a:xfrm>
            <a:off x="1167618" y="4679602"/>
            <a:ext cx="4392686" cy="1780595"/>
          </a:xfrm>
          <a:prstGeom prst="wedgeRoundRectCallou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1" name="圆角矩形标注 30"/>
          <p:cNvSpPr/>
          <p:nvPr/>
        </p:nvSpPr>
        <p:spPr>
          <a:xfrm>
            <a:off x="6728569" y="2780715"/>
            <a:ext cx="4370840" cy="1780595"/>
          </a:xfrm>
          <a:prstGeom prst="wedgeRoundRectCallou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3" name="直接连接符 2"/>
          <p:cNvCxnSpPr/>
          <p:nvPr/>
        </p:nvCxnSpPr>
        <p:spPr>
          <a:xfrm>
            <a:off x="6067984" y="0"/>
            <a:ext cx="0" cy="711590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5969722" y="1137355"/>
            <a:ext cx="234028" cy="234028"/>
            <a:chOff x="7927343" y="2668909"/>
            <a:chExt cx="268762" cy="268762"/>
          </a:xfrm>
        </p:grpSpPr>
        <p:sp>
          <p:nvSpPr>
            <p:cNvPr id="13" name="椭圆 12"/>
            <p:cNvSpPr/>
            <p:nvPr/>
          </p:nvSpPr>
          <p:spPr>
            <a:xfrm>
              <a:off x="7927343" y="2668909"/>
              <a:ext cx="268762" cy="268762"/>
            </a:xfrm>
            <a:prstGeom prst="ellipse">
              <a:avLst/>
            </a:prstGeom>
            <a:solidFill>
              <a:srgbClr val="9FB8D6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7979663" y="2721229"/>
              <a:ext cx="164123" cy="164123"/>
            </a:xfrm>
            <a:prstGeom prst="ellipse">
              <a:avLst/>
            </a:prstGeom>
            <a:solidFill>
              <a:srgbClr val="1D4C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969722" y="3381505"/>
            <a:ext cx="234028" cy="234028"/>
            <a:chOff x="7927343" y="2668909"/>
            <a:chExt cx="268762" cy="268762"/>
          </a:xfrm>
        </p:grpSpPr>
        <p:sp>
          <p:nvSpPr>
            <p:cNvPr id="16" name="椭圆 15"/>
            <p:cNvSpPr/>
            <p:nvPr/>
          </p:nvSpPr>
          <p:spPr>
            <a:xfrm>
              <a:off x="7927343" y="2668909"/>
              <a:ext cx="268762" cy="268762"/>
            </a:xfrm>
            <a:prstGeom prst="ellipse">
              <a:avLst/>
            </a:prstGeom>
            <a:solidFill>
              <a:srgbClr val="9FB8D6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7979663" y="2721229"/>
              <a:ext cx="164123" cy="164123"/>
            </a:xfrm>
            <a:prstGeom prst="ellipse">
              <a:avLst/>
            </a:prstGeom>
            <a:solidFill>
              <a:srgbClr val="1D4C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969722" y="5569900"/>
            <a:ext cx="234028" cy="234028"/>
            <a:chOff x="7927343" y="2668909"/>
            <a:chExt cx="268762" cy="268762"/>
          </a:xfrm>
        </p:grpSpPr>
        <p:sp>
          <p:nvSpPr>
            <p:cNvPr id="19" name="椭圆 18"/>
            <p:cNvSpPr/>
            <p:nvPr/>
          </p:nvSpPr>
          <p:spPr>
            <a:xfrm>
              <a:off x="7927343" y="2668909"/>
              <a:ext cx="268762" cy="268762"/>
            </a:xfrm>
            <a:prstGeom prst="ellipse">
              <a:avLst/>
            </a:prstGeom>
            <a:solidFill>
              <a:srgbClr val="9FB8D6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7979663" y="2721229"/>
              <a:ext cx="164123" cy="164123"/>
            </a:xfrm>
            <a:prstGeom prst="ellipse">
              <a:avLst/>
            </a:prstGeom>
            <a:solidFill>
              <a:srgbClr val="1D4C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圆角矩形标注 21"/>
          <p:cNvSpPr/>
          <p:nvPr/>
        </p:nvSpPr>
        <p:spPr>
          <a:xfrm>
            <a:off x="1097278" y="610912"/>
            <a:ext cx="4459101" cy="1780595"/>
          </a:xfrm>
          <a:prstGeom prst="wedgeRoundRectCallou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22369" y="574414"/>
            <a:ext cx="46238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C00000"/>
                </a:solidFill>
              </a:rPr>
              <a:t>不良信息”指什么？</a:t>
            </a:r>
            <a:br>
              <a:rPr lang="zh-CN" altLang="en-US" dirty="0"/>
            </a:br>
            <a:endParaRPr lang="en-US" altLang="zh-CN" dirty="0"/>
          </a:p>
          <a:p>
            <a:r>
              <a:rPr lang="zh-CN" altLang="en-US" sz="3200" b="1" dirty="0">
                <a:solidFill>
                  <a:srgbClr val="1D4C77"/>
                </a:solidFill>
              </a:rPr>
              <a:t>违约信息、欠税信息、法院和行政处罚信息。 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630093" y="2713580"/>
            <a:ext cx="47952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C00000"/>
                </a:solidFill>
              </a:rPr>
              <a:t>什么是“正面信息”？</a:t>
            </a:r>
            <a:br>
              <a:rPr lang="zh-CN" altLang="en-US" dirty="0"/>
            </a:br>
            <a:endParaRPr lang="en-US" altLang="zh-CN" dirty="0"/>
          </a:p>
          <a:p>
            <a:r>
              <a:rPr lang="zh-CN" altLang="en-US" sz="3200" b="1" dirty="0">
                <a:solidFill>
                  <a:srgbClr val="1D4C77"/>
                </a:solidFill>
              </a:rPr>
              <a:t>你拥有贷款或信用卡且正常还款的信息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41006" y="4831634"/>
            <a:ext cx="47548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C00000"/>
                </a:solidFill>
              </a:rPr>
              <a:t>什么是“负面信息”？</a:t>
            </a:r>
            <a:br>
              <a:rPr lang="zh-CN" altLang="en-US" dirty="0"/>
            </a:br>
            <a:endParaRPr lang="en-US" altLang="zh-CN" dirty="0"/>
          </a:p>
          <a:p>
            <a:r>
              <a:rPr lang="zh-CN" altLang="en-US" sz="3200" b="1" dirty="0">
                <a:solidFill>
                  <a:srgbClr val="1D4C77"/>
                </a:solidFill>
              </a:rPr>
              <a:t>未按合同约定还款的信息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3" name="右箭头 32"/>
          <p:cNvSpPr/>
          <p:nvPr/>
        </p:nvSpPr>
        <p:spPr>
          <a:xfrm>
            <a:off x="5767752" y="1416801"/>
            <a:ext cx="1645921" cy="257253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7520316" y="1011807"/>
            <a:ext cx="4057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1D4C77"/>
                </a:solidFill>
              </a:rPr>
              <a:t>自不良行为或事件终止之日起保留 </a:t>
            </a:r>
            <a:r>
              <a:rPr lang="en-US" altLang="zh-CN" sz="3200" b="1" dirty="0">
                <a:solidFill>
                  <a:srgbClr val="1D4C77"/>
                </a:solidFill>
              </a:rPr>
              <a:t>5 </a:t>
            </a:r>
            <a:r>
              <a:rPr lang="zh-CN" altLang="en-US" sz="3200" b="1" dirty="0">
                <a:solidFill>
                  <a:srgbClr val="1D4C77"/>
                </a:solidFill>
              </a:rPr>
              <a:t>年</a:t>
            </a:r>
          </a:p>
        </p:txBody>
      </p:sp>
      <p:sp>
        <p:nvSpPr>
          <p:cNvPr id="35" name="右箭头 34"/>
          <p:cNvSpPr/>
          <p:nvPr/>
        </p:nvSpPr>
        <p:spPr>
          <a:xfrm rot="10800000">
            <a:off x="4823229" y="3676632"/>
            <a:ext cx="1645921" cy="257253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24840" y="3115039"/>
            <a:ext cx="437974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1D4C77"/>
                </a:solidFill>
              </a:rPr>
              <a:t>你的信用财富，一直展示在您的信用报告中 </a:t>
            </a: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2" grpId="0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>
            <a:extLst>
              <a:ext uri="{FF2B5EF4-FFF2-40B4-BE49-F238E27FC236}">
                <a16:creationId xmlns:a16="http://schemas.microsoft.com/office/drawing/2014/main" id="{503E0C68-DA60-417A-94AF-3E2A39D1D51A}"/>
              </a:ext>
            </a:extLst>
          </p:cNvPr>
          <p:cNvSpPr txBox="1"/>
          <p:nvPr/>
        </p:nvSpPr>
        <p:spPr>
          <a:xfrm>
            <a:off x="1167607" y="634602"/>
            <a:ext cx="5520576" cy="6814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C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要注意保护个人信息</a:t>
            </a:r>
            <a:r>
              <a:rPr lang="zh-CN" altLang="en-US" sz="24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，不要将信用报告随意提供给他人或其他机构，避免在公共场所及开放网络查询和保存信用报告。</a:t>
            </a:r>
            <a:endParaRPr lang="en-US" altLang="zh-CN" sz="2400" b="1" dirty="0">
              <a:solidFill>
                <a:srgbClr val="686769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endParaRPr lang="zh-CN" altLang="en-US" sz="2400" b="1" dirty="0">
              <a:solidFill>
                <a:srgbClr val="686769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686769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虽然查询是越来越方便，不过银行人士建议不要频繁通过手机银行查询个人信用报告，因为每一次查询都会在个人征信报告的“查询记录”中留下记录。</a:t>
            </a:r>
            <a:r>
              <a:rPr lang="zh-CN" altLang="en-US" sz="2400" b="1" dirty="0">
                <a:solidFill>
                  <a:srgbClr val="C0000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rPr>
              <a:t>短期内查询次数过多，很有可能会被金融机构认定为潜在的高信用风险客户。</a:t>
            </a:r>
          </a:p>
          <a:p>
            <a:pPr algn="just">
              <a:lnSpc>
                <a:spcPct val="130000"/>
              </a:lnSpc>
            </a:pPr>
            <a:endParaRPr lang="zh-CN" altLang="en-US" sz="2400" b="1" dirty="0">
              <a:solidFill>
                <a:srgbClr val="686769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endParaRPr lang="zh-CN" altLang="en-US" sz="2400" b="1" dirty="0">
              <a:solidFill>
                <a:srgbClr val="686769"/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008" y="908925"/>
            <a:ext cx="3958481" cy="3413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文本框 58"/>
          <p:cNvSpPr txBox="1"/>
          <p:nvPr/>
        </p:nvSpPr>
        <p:spPr>
          <a:xfrm>
            <a:off x="-3600" y="140555"/>
            <a:ext cx="9355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spc="300" dirty="0">
                <a:solidFill>
                  <a:srgbClr val="1D4C77"/>
                </a:solidFill>
                <a:latin typeface="Agency FB" panose="020B0503020202020204" pitchFamily="34" charset="0"/>
                <a:ea typeface="方正黑体简体" panose="02010601030101010101" pitchFamily="2" charset="-122"/>
              </a:rPr>
              <a:t>04</a:t>
            </a:r>
            <a:endParaRPr lang="zh-CN" altLang="en-US" sz="4400" b="1" spc="300" dirty="0">
              <a:solidFill>
                <a:srgbClr val="1D4C77"/>
              </a:solidFill>
              <a:latin typeface="Agency FB" panose="020B0503020202020204" pitchFamily="34" charset="0"/>
              <a:ea typeface="方正黑体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6243379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28" grpId="0" animBg="1"/>
          <p:bldP spid="29" grpId="0" animBg="1"/>
          <p:bldP spid="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28" grpId="0" animBg="1"/>
          <p:bldP spid="29" grpId="0" animBg="1"/>
          <p:bldP spid="6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701</Words>
  <Application>Microsoft Office PowerPoint</Application>
  <PresentationFormat>宽屏</PresentationFormat>
  <Paragraphs>78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方正黑体简体</vt:lpstr>
      <vt:lpstr>华文圆体 Regular</vt:lpstr>
      <vt:lpstr>宋体</vt:lpstr>
      <vt:lpstr>微软雅黑</vt:lpstr>
      <vt:lpstr>Agency FB</vt:lpstr>
      <vt:lpstr>Arial</vt:lpstr>
      <vt:lpstr>Calibri</vt:lpstr>
      <vt:lpstr>Century Gothic</vt:lpstr>
      <vt:lpstr>Lato</vt:lpstr>
      <vt:lpstr>Roboto Medium</vt:lpstr>
      <vt:lpstr>Roboto Thin</vt:lpstr>
      <vt:lpstr>Source Sans Pro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静 常</cp:lastModifiedBy>
  <cp:revision>149</cp:revision>
  <dcterms:created xsi:type="dcterms:W3CDTF">2019-05-16T00:04:00Z</dcterms:created>
  <dcterms:modified xsi:type="dcterms:W3CDTF">2022-09-29T02:24:10Z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