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70" r:id="rId3"/>
    <p:sldId id="281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268" r:id="rId22"/>
    <p:sldId id="332" r:id="rId23"/>
    <p:sldId id="334" r:id="rId24"/>
    <p:sldId id="273" r:id="rId25"/>
    <p:sldId id="336" r:id="rId26"/>
    <p:sldId id="337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C77"/>
    <a:srgbClr val="41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6318" autoAdjust="0"/>
  </p:normalViewPr>
  <p:slideViewPr>
    <p:cSldViewPr snapToGrid="0">
      <p:cViewPr varScale="1">
        <p:scale>
          <a:sx n="67" d="100"/>
          <a:sy n="67" d="100"/>
        </p:scale>
        <p:origin x="6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C3632-086E-4C0A-B693-80AF826D3C19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6724C-EBFF-41D4-88EE-EC6386CFF4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7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45311" y="801112"/>
            <a:ext cx="4528095" cy="5417344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5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8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4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7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123308" y="1349450"/>
            <a:ext cx="4339048" cy="4339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49" y="815516"/>
            <a:ext cx="9699902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49" y="1277850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846975" y="2180244"/>
            <a:ext cx="2498048" cy="2498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0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204" y="801112"/>
            <a:ext cx="6444258" cy="5417344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68094" y="726698"/>
            <a:ext cx="4740175" cy="5566172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"/>
            <a:ext cx="12192001" cy="6858000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8246;&#21271;&#30465;&#24449;&#20449;&#26381;&#21153;&#32593;&#28857;&#33829;&#19994;&#24773;&#20917;&#34920;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ccrc.org.c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/>
        </p:nvSpPr>
        <p:spPr>
          <a:xfrm>
            <a:off x="1100797" y="-341224"/>
            <a:ext cx="9959926" cy="7540448"/>
          </a:xfrm>
          <a:custGeom>
            <a:avLst/>
            <a:gdLst>
              <a:gd name="connsiteX0" fmla="*/ 1572046 w 9058502"/>
              <a:gd name="connsiteY0" fmla="*/ 0 h 6858000"/>
              <a:gd name="connsiteX1" fmla="*/ 7486457 w 9058502"/>
              <a:gd name="connsiteY1" fmla="*/ 0 h 6858000"/>
              <a:gd name="connsiteX2" fmla="*/ 7574617 w 9058502"/>
              <a:gd name="connsiteY2" fmla="*/ 76367 h 6858000"/>
              <a:gd name="connsiteX3" fmla="*/ 9058502 w 9058502"/>
              <a:gd name="connsiteY3" fmla="*/ 3429000 h 6858000"/>
              <a:gd name="connsiteX4" fmla="*/ 7574617 w 9058502"/>
              <a:gd name="connsiteY4" fmla="*/ 6781634 h 6858000"/>
              <a:gd name="connsiteX5" fmla="*/ 7486457 w 9058502"/>
              <a:gd name="connsiteY5" fmla="*/ 6858000 h 6858000"/>
              <a:gd name="connsiteX6" fmla="*/ 1572046 w 9058502"/>
              <a:gd name="connsiteY6" fmla="*/ 6858000 h 6858000"/>
              <a:gd name="connsiteX7" fmla="*/ 1483885 w 9058502"/>
              <a:gd name="connsiteY7" fmla="*/ 6781634 h 6858000"/>
              <a:gd name="connsiteX8" fmla="*/ 0 w 9058502"/>
              <a:gd name="connsiteY8" fmla="*/ 3429000 h 6858000"/>
              <a:gd name="connsiteX9" fmla="*/ 1483885 w 9058502"/>
              <a:gd name="connsiteY9" fmla="*/ 763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8502" h="6858000">
                <a:moveTo>
                  <a:pt x="1572046" y="0"/>
                </a:moveTo>
                <a:lnTo>
                  <a:pt x="7486457" y="0"/>
                </a:lnTo>
                <a:lnTo>
                  <a:pt x="7574617" y="76367"/>
                </a:lnTo>
                <a:cubicBezTo>
                  <a:pt x="8486199" y="904893"/>
                  <a:pt x="9058502" y="2100112"/>
                  <a:pt x="9058502" y="3429000"/>
                </a:cubicBezTo>
                <a:cubicBezTo>
                  <a:pt x="9058502" y="4757888"/>
                  <a:pt x="8486199" y="5953108"/>
                  <a:pt x="7574617" y="6781634"/>
                </a:cubicBezTo>
                <a:lnTo>
                  <a:pt x="7486457" y="6858000"/>
                </a:lnTo>
                <a:lnTo>
                  <a:pt x="1572046" y="6858000"/>
                </a:lnTo>
                <a:lnTo>
                  <a:pt x="1483885" y="6781634"/>
                </a:lnTo>
                <a:cubicBezTo>
                  <a:pt x="572304" y="5953108"/>
                  <a:pt x="0" y="4757888"/>
                  <a:pt x="0" y="3429000"/>
                </a:cubicBezTo>
                <a:cubicBezTo>
                  <a:pt x="0" y="2100112"/>
                  <a:pt x="572304" y="904893"/>
                  <a:pt x="1483885" y="76367"/>
                </a:cubicBezTo>
                <a:close/>
              </a:path>
            </a:pathLst>
          </a:custGeom>
          <a:solidFill>
            <a:srgbClr val="1D4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2651761" y="-1100252"/>
            <a:ext cx="6857999" cy="9058502"/>
          </a:xfrm>
          <a:custGeom>
            <a:avLst/>
            <a:gdLst>
              <a:gd name="connsiteX0" fmla="*/ 6857999 w 6857999"/>
              <a:gd name="connsiteY0" fmla="*/ 1572046 h 9058502"/>
              <a:gd name="connsiteX1" fmla="*/ 6857999 w 6857999"/>
              <a:gd name="connsiteY1" fmla="*/ 7486457 h 9058502"/>
              <a:gd name="connsiteX2" fmla="*/ 6781632 w 6857999"/>
              <a:gd name="connsiteY2" fmla="*/ 7574617 h 9058502"/>
              <a:gd name="connsiteX3" fmla="*/ 3428999 w 6857999"/>
              <a:gd name="connsiteY3" fmla="*/ 9058502 h 9058502"/>
              <a:gd name="connsiteX4" fmla="*/ 76365 w 6857999"/>
              <a:gd name="connsiteY4" fmla="*/ 7574617 h 9058502"/>
              <a:gd name="connsiteX5" fmla="*/ 0 w 6857999"/>
              <a:gd name="connsiteY5" fmla="*/ 7486458 h 9058502"/>
              <a:gd name="connsiteX6" fmla="*/ 0 w 6857999"/>
              <a:gd name="connsiteY6" fmla="*/ 1572045 h 9058502"/>
              <a:gd name="connsiteX7" fmla="*/ 76365 w 6857999"/>
              <a:gd name="connsiteY7" fmla="*/ 1483885 h 9058502"/>
              <a:gd name="connsiteX8" fmla="*/ 3428999 w 6857999"/>
              <a:gd name="connsiteY8" fmla="*/ 0 h 9058502"/>
              <a:gd name="connsiteX9" fmla="*/ 6781632 w 6857999"/>
              <a:gd name="connsiteY9" fmla="*/ 1483885 h 905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7999" h="9058502">
                <a:moveTo>
                  <a:pt x="6857999" y="1572046"/>
                </a:moveTo>
                <a:lnTo>
                  <a:pt x="6857999" y="7486457"/>
                </a:lnTo>
                <a:lnTo>
                  <a:pt x="6781632" y="7574617"/>
                </a:lnTo>
                <a:cubicBezTo>
                  <a:pt x="5953106" y="8486199"/>
                  <a:pt x="4757887" y="9058502"/>
                  <a:pt x="3428999" y="9058502"/>
                </a:cubicBezTo>
                <a:cubicBezTo>
                  <a:pt x="2100111" y="9058502"/>
                  <a:pt x="904891" y="8486199"/>
                  <a:pt x="76365" y="7574617"/>
                </a:cubicBezTo>
                <a:lnTo>
                  <a:pt x="0" y="7486458"/>
                </a:lnTo>
                <a:lnTo>
                  <a:pt x="0" y="1572045"/>
                </a:lnTo>
                <a:lnTo>
                  <a:pt x="76365" y="1483885"/>
                </a:lnTo>
                <a:cubicBezTo>
                  <a:pt x="904891" y="572304"/>
                  <a:pt x="2100111" y="0"/>
                  <a:pt x="3428999" y="0"/>
                </a:cubicBezTo>
                <a:cubicBezTo>
                  <a:pt x="4757887" y="0"/>
                  <a:pt x="5953106" y="572304"/>
                  <a:pt x="6781632" y="1483885"/>
                </a:cubicBezTo>
                <a:close/>
              </a:path>
            </a:pathLst>
          </a:custGeom>
          <a:blipFill dpi="0"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065" r="-49065"/>
            </a:stretch>
          </a:blipFill>
          <a:ln>
            <a:noFill/>
          </a:ln>
          <a:effectLst>
            <a:outerShdw blurRad="698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38250" y="-487529"/>
            <a:ext cx="7885021" cy="7885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lumMod val="50000"/>
                <a:lumOff val="50000"/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2644593" y="3237715"/>
            <a:ext cx="73786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kumimoji="1"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圆体 Regular" panose="020F0502040101010101" pitchFamily="34" charset="-122"/>
                <a:ea typeface="华文圆体 Regular" panose="020F0502040101010101" pitchFamily="34" charset="-122"/>
                <a:cs typeface="Yuanti SC" charset="-122"/>
              </a:rPr>
              <a:t>个人信用查询流程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870253" y="1178458"/>
            <a:ext cx="2460930" cy="1323439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 dirty="0">
                <a:solidFill>
                  <a:srgbClr val="1D4C77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2022</a:t>
            </a:r>
            <a:endParaRPr lang="zh-CN" altLang="en-US" sz="8000" dirty="0">
              <a:solidFill>
                <a:srgbClr val="1D4C77"/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113800" y="5627254"/>
            <a:ext cx="4087660" cy="731423"/>
            <a:chOff x="4193094" y="5370940"/>
            <a:chExt cx="1863636" cy="731423"/>
          </a:xfrm>
        </p:grpSpPr>
        <p:sp>
          <p:nvSpPr>
            <p:cNvPr id="47" name="Rectangle: Rounded Corners 100"/>
            <p:cNvSpPr/>
            <p:nvPr/>
          </p:nvSpPr>
          <p:spPr>
            <a:xfrm>
              <a:off x="4193094" y="5370940"/>
              <a:ext cx="1863636" cy="33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95959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endParaRPr>
            </a:p>
          </p:txBody>
        </p:sp>
        <p:sp>
          <p:nvSpPr>
            <p:cNvPr id="49" name="原创设计师          _5"/>
            <p:cNvSpPr/>
            <p:nvPr/>
          </p:nvSpPr>
          <p:spPr>
            <a:xfrm>
              <a:off x="4293620" y="5394477"/>
              <a:ext cx="1662583" cy="707886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华中师范大学 学生资助中心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25" grpId="0" animBg="1"/>
          <p:bldP spid="3" grpId="0" animBg="1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25" grpId="0" animBg="1"/>
          <p:bldP spid="3" grpId="0" animBg="1"/>
          <p:bldP spid="41" grpId="0"/>
          <p:bldP spid="4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8" y="1579417"/>
            <a:ext cx="3325091" cy="185651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②新手导航。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21" y="1579417"/>
            <a:ext cx="6631934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7" y="1579417"/>
            <a:ext cx="3656273" cy="185651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③点击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确定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，进入以下页面，点击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下一步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  <a:endParaRPr lang="zh-CN" altLang="en-US" sz="2400" b="1" dirty="0">
              <a:effectLst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4" y="1579417"/>
            <a:ext cx="6636326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7" y="1579416"/>
            <a:ext cx="3656273" cy="251320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④安全等级变更</a:t>
            </a:r>
          </a:p>
          <a:p>
            <a:r>
              <a:rPr lang="en-US" altLang="zh-CN" sz="2400" b="1" dirty="0"/>
              <a:t>1</a:t>
            </a:r>
            <a:r>
              <a:rPr lang="zh-CN" altLang="en-US" sz="2400" b="1" dirty="0"/>
              <a:t>）如果选择银行卡验证，进入以下页面：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1579417"/>
            <a:ext cx="6497782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116187"/>
            <a:ext cx="4184074" cy="564483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2400" b="1" dirty="0"/>
          </a:p>
          <a:p>
            <a:endParaRPr lang="en-US" altLang="zh-CN" sz="2400" b="1" dirty="0"/>
          </a:p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④安全等级变更</a:t>
            </a:r>
          </a:p>
          <a:p>
            <a:r>
              <a:rPr lang="en-US" altLang="zh-CN" sz="2400" b="1" dirty="0"/>
              <a:t>1</a:t>
            </a:r>
            <a:r>
              <a:rPr lang="zh-CN" altLang="en-US" sz="2400" b="1" dirty="0"/>
              <a:t>）如果选择银行卡验证，进入以下页面：</a:t>
            </a:r>
            <a:endParaRPr lang="en-US" altLang="zh-CN" sz="2400" b="1" dirty="0"/>
          </a:p>
          <a:p>
            <a:r>
              <a:rPr lang="zh-CN" altLang="en-US" sz="2400" b="1" dirty="0"/>
              <a:t>首先点击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获取银联认证码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按钮，跳转至银联页面，具体操作参见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银行卡验证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</a:p>
          <a:p>
            <a:r>
              <a:rPr lang="zh-CN" altLang="en-US" sz="2400" b="1" dirty="0"/>
              <a:t>获得银联认证码后，输入银联认证码和图片验证码后，验证完成。</a:t>
            </a:r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1579417"/>
            <a:ext cx="6497782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116187"/>
            <a:ext cx="4184074" cy="5644832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2400" b="1" dirty="0"/>
          </a:p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④安全等级变更</a:t>
            </a:r>
          </a:p>
          <a:p>
            <a:r>
              <a:rPr lang="en-US" altLang="zh-CN" sz="2400" b="1" dirty="0"/>
              <a:t>2</a:t>
            </a:r>
            <a:r>
              <a:rPr lang="zh-CN" altLang="en-US" sz="2400" b="1" dirty="0"/>
              <a:t>）如果选择数字证书验证，进入以下页面：</a:t>
            </a:r>
            <a:endParaRPr lang="en-US" altLang="zh-CN" sz="2400" b="1" dirty="0"/>
          </a:p>
          <a:p>
            <a:r>
              <a:rPr lang="zh-CN" altLang="en-US" sz="2400" b="1" dirty="0"/>
              <a:t>用户插入数字证书验证身份，具体操作参见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数字证书验证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，验证通过后进入下一步。</a:t>
            </a:r>
          </a:p>
          <a:p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952" y="1579417"/>
            <a:ext cx="6150459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315329"/>
            <a:ext cx="4184074" cy="4236385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④安全等级变更</a:t>
            </a:r>
          </a:p>
          <a:p>
            <a:r>
              <a:rPr lang="en-US" altLang="zh-CN" sz="2400" b="1" dirty="0"/>
              <a:t>3</a:t>
            </a:r>
            <a:r>
              <a:rPr lang="zh-CN" altLang="en-US" sz="2400" b="1" dirty="0"/>
              <a:t>）如果选择问题验证，进入以下页面：</a:t>
            </a:r>
            <a:endParaRPr lang="en-US" altLang="zh-CN" sz="2400" b="1" dirty="0"/>
          </a:p>
          <a:p>
            <a:r>
              <a:rPr lang="zh-CN" altLang="en-US" sz="2400" b="1" dirty="0"/>
              <a:t>仔细核对本人信息，正确回答验证问题，点击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下一步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6" y="1579417"/>
            <a:ext cx="5889530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116187"/>
            <a:ext cx="4184074" cy="600307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⑤开通快捷查询</a:t>
            </a:r>
          </a:p>
          <a:p>
            <a:r>
              <a:rPr lang="zh-CN" altLang="en-US" sz="2400" b="1" dirty="0"/>
              <a:t>通过数字证书或银行卡验证身份的用户，进入开通快捷查询页面。开通快捷查询后，可通过输入手机动态码验证身份、快捷提交查询申请。用户可选择是否开通快捷查询，点击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下一步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  <a:endParaRPr lang="en-US" altLang="zh-CN" sz="2400" b="1" dirty="0"/>
          </a:p>
          <a:p>
            <a:r>
              <a:rPr lang="zh-CN" altLang="en-US" sz="2400" b="1" dirty="0"/>
              <a:t>选择问题验证的用户，略过此步。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16" y="1579417"/>
            <a:ext cx="5889530" cy="50264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828800"/>
            <a:ext cx="4184074" cy="270163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⑥选择个人信用信息产品，提交查询申请。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53" y="1579417"/>
            <a:ext cx="5877655" cy="50264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315329"/>
            <a:ext cx="4184074" cy="5113179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2400" b="1" dirty="0"/>
          </a:p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⑦获取信用信息产品（非实时）</a:t>
            </a:r>
          </a:p>
          <a:p>
            <a:r>
              <a:rPr lang="zh-CN" altLang="en-US" sz="2400" b="1" dirty="0"/>
              <a:t>提交查询申请后的</a:t>
            </a:r>
            <a:r>
              <a:rPr lang="en-US" altLang="zh-CN" sz="2400" b="1" dirty="0"/>
              <a:t>24</a:t>
            </a:r>
            <a:r>
              <a:rPr lang="zh-CN" altLang="en-US" sz="2400" b="1" dirty="0"/>
              <a:t>小时后，用户登录平台，点击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信息服务</a:t>
            </a:r>
            <a:r>
              <a:rPr lang="en-US" altLang="zh-CN" sz="2400" b="1" dirty="0"/>
              <a:t>"—"</a:t>
            </a:r>
            <a:r>
              <a:rPr lang="zh-CN" altLang="en-US" sz="2400" b="1" dirty="0"/>
              <a:t>获取查询结果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，输入平台发送到用户手机上的身份验证码，查看选择的信用信息产品。</a:t>
            </a:r>
          </a:p>
          <a:p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66" y="1579417"/>
            <a:ext cx="5865829" cy="50264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138537" y="1814945"/>
            <a:ext cx="4184074" cy="22776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4.</a:t>
            </a:r>
            <a:r>
              <a:rPr lang="zh-CN" altLang="en-US" sz="2400" b="1" dirty="0"/>
              <a:t>提交成功后，页面展示查询结果。（个人信用报告查询结果展示样例如右图）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66" y="1786744"/>
            <a:ext cx="5865829" cy="46117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961930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578750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4" name="Rounded Rectangle 33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rgbClr val="1D4C77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rgbClr val="1D4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7195570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1" name="Rounded Rectangle 4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椭圆 56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1568385" y="432980"/>
            <a:ext cx="471154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个人征信查询渠道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6567" y="2393575"/>
            <a:ext cx="923330" cy="2877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现场查询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88582" y="2452265"/>
            <a:ext cx="923330" cy="3099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网上查询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72701" y="2402018"/>
            <a:ext cx="923330" cy="2877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其他渠道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62" grpId="0"/>
          <p:bldP spid="2" grpId="0"/>
          <p:bldP spid="54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 animBg="1"/>
          <p:bldP spid="58" grpId="0" animBg="1"/>
          <p:bldP spid="62" grpId="0"/>
          <p:bldP spid="2" grpId="0"/>
          <p:bldP spid="54" grpId="0"/>
          <p:bldP spid="5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03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848180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其他渠道（手机银行</a:t>
            </a:r>
            <a:r>
              <a:rPr lang="en-US" altLang="zh-CN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APP</a:t>
            </a:r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和网银）</a:t>
            </a:r>
          </a:p>
        </p:txBody>
      </p:sp>
      <p:sp>
        <p:nvSpPr>
          <p:cNvPr id="2" name="矩形 1"/>
          <p:cNvSpPr/>
          <p:nvPr/>
        </p:nvSpPr>
        <p:spPr>
          <a:xfrm>
            <a:off x="1443694" y="1837870"/>
            <a:ext cx="92548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据了解，目前支持手机</a:t>
            </a:r>
            <a:r>
              <a:rPr lang="en-US" altLang="zh-CN" sz="3200" b="1" dirty="0">
                <a:solidFill>
                  <a:srgbClr val="1D4C77"/>
                </a:solidFill>
                <a:latin typeface="方正黑体简体"/>
              </a:rPr>
              <a:t>App</a:t>
            </a: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查询央行个人征信报告的银行有</a:t>
            </a:r>
            <a:r>
              <a:rPr lang="en-US" altLang="zh-CN" sz="3200" b="1" dirty="0">
                <a:solidFill>
                  <a:srgbClr val="1D4C77"/>
                </a:solidFill>
                <a:latin typeface="方正黑体简体"/>
              </a:rPr>
              <a:t>6</a:t>
            </a: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家，分别是招商银行、</a:t>
            </a:r>
            <a:r>
              <a:rPr lang="zh-CN" altLang="en-US" sz="3200" b="1" dirty="0">
                <a:solidFill>
                  <a:srgbClr val="C00000"/>
                </a:solidFill>
                <a:latin typeface="方正黑体简体"/>
              </a:rPr>
              <a:t>中国银行</a:t>
            </a: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、建设银行、中信银行、工商银行、浦发银行。</a:t>
            </a:r>
            <a:endParaRPr lang="en-US" altLang="zh-CN" sz="3200" b="1" dirty="0">
              <a:solidFill>
                <a:srgbClr val="1D4C77"/>
              </a:solidFill>
              <a:latin typeface="方正黑体简体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1D4C77"/>
              </a:solidFill>
              <a:latin typeface="方正黑体简体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中国银行：目前只有黑龙江，天津、广西、重庆、四川、陕西、河南、</a:t>
            </a:r>
            <a:r>
              <a:rPr lang="zh-CN" altLang="en-US" sz="3200" b="1" dirty="0">
                <a:solidFill>
                  <a:srgbClr val="C00000"/>
                </a:solidFill>
                <a:latin typeface="方正黑体简体"/>
              </a:rPr>
              <a:t>湖北</a:t>
            </a: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、福建、浙江、江苏、山东、深圳、广东、上海、北京这些地区能通过中行</a:t>
            </a:r>
            <a:r>
              <a:rPr lang="en-US" altLang="zh-CN" sz="3200" b="1" dirty="0">
                <a:solidFill>
                  <a:srgbClr val="1D4C77"/>
                </a:solidFill>
                <a:latin typeface="方正黑体简体"/>
              </a:rPr>
              <a:t>App</a:t>
            </a:r>
            <a:r>
              <a:rPr lang="zh-CN" altLang="en-US" sz="3200" b="1" dirty="0">
                <a:solidFill>
                  <a:srgbClr val="1D4C77"/>
                </a:solidFill>
                <a:latin typeface="方正黑体简体"/>
              </a:rPr>
              <a:t>查征信。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067984" y="0"/>
            <a:ext cx="0" cy="40796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498123" y="4079631"/>
            <a:ext cx="1160585" cy="1313189"/>
            <a:chOff x="5498123" y="1570689"/>
            <a:chExt cx="1160585" cy="131318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 rot="5400000">
              <a:off x="5421821" y="1646991"/>
              <a:ext cx="1313189" cy="1160585"/>
            </a:xfrm>
            <a:prstGeom prst="hexagon">
              <a:avLst>
                <a:gd name="adj" fmla="val 26010"/>
                <a:gd name="vf" fmla="val 115470"/>
              </a:avLst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820" r="-348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5768582" y="1939066"/>
              <a:ext cx="636307" cy="562363"/>
            </a:xfrm>
            <a:prstGeom prst="hexagon">
              <a:avLst>
                <a:gd name="adj" fmla="val 26010"/>
                <a:gd name="vf" fmla="val 115470"/>
              </a:avLst>
            </a:prstGeom>
            <a:solidFill>
              <a:srgbClr val="1D4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AutoShape 59"/>
            <p:cNvSpPr/>
            <p:nvPr/>
          </p:nvSpPr>
          <p:spPr bwMode="auto">
            <a:xfrm>
              <a:off x="5937860" y="2102233"/>
              <a:ext cx="237073" cy="23602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pic>
        <p:nvPicPr>
          <p:cNvPr id="1026" name="Picture 2" descr="D:\Documents\Tencent Files\1183063356\Image\C2C\29F47A1F3FEA3198F5728978F18D830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13" y="806508"/>
            <a:ext cx="3505200" cy="541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089216" y="192218"/>
            <a:ext cx="6024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1</a:t>
            </a:r>
            <a:r>
              <a:rPr lang="zh-CN" altLang="en-US" sz="3200" b="1" dirty="0"/>
              <a:t>、中行</a:t>
            </a:r>
            <a:r>
              <a:rPr lang="en-US" altLang="zh-CN" sz="3200" b="1" dirty="0"/>
              <a:t>App</a:t>
            </a:r>
            <a:r>
              <a:rPr lang="zh-CN" altLang="en-US" sz="3200" b="1" dirty="0"/>
              <a:t>首页搜索框输入征信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1371599" y="1687118"/>
            <a:ext cx="3213463" cy="1944356"/>
          </a:xfrm>
          <a:prstGeom prst="wedgeEllipseCallout">
            <a:avLst>
              <a:gd name="adj1" fmla="val 31200"/>
              <a:gd name="adj2" fmla="val 6048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04373" y="2186002"/>
            <a:ext cx="3280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中国人民银行</a:t>
            </a:r>
            <a:r>
              <a:rPr lang="en-US" altLang="zh-CN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APP</a:t>
            </a:r>
            <a:r>
              <a:rPr lang="zh-CN" alt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个人征信查询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431" y="221733"/>
            <a:ext cx="5299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2</a:t>
            </a:r>
            <a:r>
              <a:rPr lang="zh-CN" altLang="en-US" sz="3200" b="1" dirty="0"/>
              <a:t>、首页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更多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贷款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征信查询</a:t>
            </a:r>
          </a:p>
        </p:txBody>
      </p:sp>
      <p:pic>
        <p:nvPicPr>
          <p:cNvPr id="2050" name="Picture 2" descr="D:\Documents\Tencent Files\1183063356\Image\C2C\07DFAD5F3BB43AA81337782C6E9ADB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69" y="1436913"/>
            <a:ext cx="3230334" cy="44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\Tencent Files\1183063356\Image\C2C\10CC7B84C3DCA47FDAC5FC8369F842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195" y="1436912"/>
            <a:ext cx="3230334" cy="44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Documents\Tencent Files\1183063356\Image\C2C\C31EA8817525AA20EBF8F6C2AF31D1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56" y="1457509"/>
            <a:ext cx="3198498" cy="44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下弧形箭头 2"/>
          <p:cNvSpPr/>
          <p:nvPr/>
        </p:nvSpPr>
        <p:spPr>
          <a:xfrm>
            <a:off x="3200400" y="6191794"/>
            <a:ext cx="1658983" cy="4049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下弧形箭头 11"/>
          <p:cNvSpPr/>
          <p:nvPr/>
        </p:nvSpPr>
        <p:spPr>
          <a:xfrm>
            <a:off x="7088776" y="6128656"/>
            <a:ext cx="1658983" cy="4049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067984" y="0"/>
            <a:ext cx="0" cy="40796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498123" y="4079631"/>
            <a:ext cx="1160585" cy="1313189"/>
            <a:chOff x="5498123" y="1570689"/>
            <a:chExt cx="1160585" cy="131318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 rot="5400000">
              <a:off x="5421821" y="1646991"/>
              <a:ext cx="1313189" cy="1160585"/>
            </a:xfrm>
            <a:prstGeom prst="hexagon">
              <a:avLst>
                <a:gd name="adj" fmla="val 26010"/>
                <a:gd name="vf" fmla="val 115470"/>
              </a:avLst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820" r="-348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5768582" y="1939066"/>
              <a:ext cx="636307" cy="562363"/>
            </a:xfrm>
            <a:prstGeom prst="hexagon">
              <a:avLst>
                <a:gd name="adj" fmla="val 26010"/>
                <a:gd name="vf" fmla="val 115470"/>
              </a:avLst>
            </a:prstGeom>
            <a:solidFill>
              <a:srgbClr val="1D4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AutoShape 59"/>
            <p:cNvSpPr/>
            <p:nvPr/>
          </p:nvSpPr>
          <p:spPr bwMode="auto">
            <a:xfrm>
              <a:off x="5937860" y="2102233"/>
              <a:ext cx="237073" cy="23602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33431" y="221733"/>
            <a:ext cx="4350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3</a:t>
            </a:r>
            <a:r>
              <a:rPr lang="zh-CN" altLang="en-US" sz="3200" b="1" dirty="0"/>
              <a:t>、首页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我的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征信查询</a:t>
            </a:r>
          </a:p>
        </p:txBody>
      </p:sp>
      <p:pic>
        <p:nvPicPr>
          <p:cNvPr id="3076" name="Picture 4" descr="D:\Documents\Tencent Files\1183063356\Image\C2C\F7ACFDBD965428CC36A2D267BD3470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82" y="819571"/>
            <a:ext cx="3932452" cy="511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ocuments\Tencent Files\1183063356\Image\C2C\10FE8B6EE685A8C624E735A2766D05C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976" y="786991"/>
            <a:ext cx="3932452" cy="527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下弧形箭头 9"/>
          <p:cNvSpPr/>
          <p:nvPr/>
        </p:nvSpPr>
        <p:spPr>
          <a:xfrm>
            <a:off x="5238492" y="6061166"/>
            <a:ext cx="1658983" cy="40494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1159" y="1752592"/>
            <a:ext cx="4629144" cy="3948166"/>
            <a:chOff x="943579" y="2919184"/>
            <a:chExt cx="3005449" cy="2435702"/>
          </a:xfrm>
        </p:grpSpPr>
        <p:grpSp>
          <p:nvGrpSpPr>
            <p:cNvPr id="6" name="组合 5"/>
            <p:cNvGrpSpPr/>
            <p:nvPr/>
          </p:nvGrpSpPr>
          <p:grpSpPr>
            <a:xfrm>
              <a:off x="943579" y="2919184"/>
              <a:ext cx="3005449" cy="2435702"/>
              <a:chOff x="943579" y="2621238"/>
              <a:chExt cx="3005449" cy="243570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943579" y="2621238"/>
                <a:ext cx="3005449" cy="2234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14749" y="4704253"/>
                <a:ext cx="959712" cy="352687"/>
              </a:xfrm>
              <a:prstGeom prst="rect">
                <a:avLst/>
              </a:prstGeom>
              <a:solidFill>
                <a:srgbClr val="1D4C77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7"/>
            <p:cNvSpPr txBox="1"/>
            <p:nvPr/>
          </p:nvSpPr>
          <p:spPr>
            <a:xfrm>
              <a:off x="2781070" y="5024357"/>
              <a:ext cx="893391" cy="303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招商银行</a:t>
              </a:r>
              <a:endParaRPr lang="en-US" altLang="zh-CN" sz="2000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07600" y="3015892"/>
              <a:ext cx="2499013" cy="203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目前只有北上广深四个地方可查询。</a:t>
              </a:r>
              <a:endParaRPr lang="en-US" altLang="zh-CN" sz="2000" b="1" dirty="0">
                <a:solidFill>
                  <a:srgbClr val="68676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 marL="342900" indent="-34290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用户可下载招行</a:t>
              </a: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App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专业版</a:t>
              </a: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城市服务</a:t>
              </a: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-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个人征信报告，根据提示进行操作，完成人脸认证、上传身份证正反面照片等，提交查询申请。</a:t>
              </a:r>
              <a:endParaRPr lang="en-US" altLang="zh-CN" sz="2000" b="1" dirty="0">
                <a:solidFill>
                  <a:srgbClr val="686769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 marL="342900" indent="-34290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24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小时内会收到短信通知。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26922" y="1315329"/>
            <a:ext cx="7711443" cy="4059265"/>
            <a:chOff x="4480557" y="1284912"/>
            <a:chExt cx="7711443" cy="4059265"/>
          </a:xfrm>
        </p:grpSpPr>
        <p:grpSp>
          <p:nvGrpSpPr>
            <p:cNvPr id="4" name="组合 3"/>
            <p:cNvGrpSpPr/>
            <p:nvPr/>
          </p:nvGrpSpPr>
          <p:grpSpPr>
            <a:xfrm>
              <a:off x="4480557" y="1680713"/>
              <a:ext cx="7711443" cy="3663464"/>
              <a:chOff x="2016773" y="1507609"/>
              <a:chExt cx="7140153" cy="366346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016773" y="1538132"/>
                <a:ext cx="4245388" cy="3632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593363" y="1507609"/>
                <a:ext cx="3563563" cy="268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endParaRPr lang="zh-CN" altLang="en-US" sz="1000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684493" y="1284912"/>
              <a:ext cx="4067621" cy="3638744"/>
              <a:chOff x="3501310" y="1861021"/>
              <a:chExt cx="4218336" cy="1989413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595240" y="1861021"/>
                <a:ext cx="1625933" cy="363458"/>
              </a:xfrm>
              <a:prstGeom prst="rect">
                <a:avLst/>
              </a:prstGeom>
              <a:solidFill>
                <a:srgbClr val="4F4D50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501310" y="2268688"/>
                <a:ext cx="4218336" cy="158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建行手机银行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App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登录，进入“悦享生活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—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更多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—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政务服务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—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个人信用报告”菜单，按照提示输入相关内容提交查询申请。</a:t>
                </a:r>
                <a:endPara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  <a:p>
                <a:pPr marL="342900" indent="-342900" algn="just">
                  <a:lnSpc>
                    <a:spcPct val="13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申请成功后可登录接收信用报告的邮箱，输入解押密码查看报告，只有部分分行开通服务。</a:t>
                </a:r>
              </a:p>
            </p:txBody>
          </p:sp>
          <p:sp>
            <p:nvSpPr>
              <p:cNvPr id="34" name="TextBox 7"/>
              <p:cNvSpPr txBox="1"/>
              <p:nvPr/>
            </p:nvSpPr>
            <p:spPr>
              <a:xfrm>
                <a:off x="5595240" y="1884179"/>
                <a:ext cx="1625934" cy="41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建设银行</a:t>
                </a:r>
              </a:p>
            </p:txBody>
          </p:sp>
        </p:grpSp>
      </p:grpSp>
      <p:sp>
        <p:nvSpPr>
          <p:cNvPr id="43" name="椭圆 42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03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68385" y="368482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其他手机银行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71159" y="1726464"/>
            <a:ext cx="4629144" cy="3974292"/>
            <a:chOff x="943579" y="2903066"/>
            <a:chExt cx="3005449" cy="2451820"/>
          </a:xfrm>
        </p:grpSpPr>
        <p:grpSp>
          <p:nvGrpSpPr>
            <p:cNvPr id="6" name="组合 5"/>
            <p:cNvGrpSpPr/>
            <p:nvPr/>
          </p:nvGrpSpPr>
          <p:grpSpPr>
            <a:xfrm>
              <a:off x="943579" y="2919184"/>
              <a:ext cx="3005449" cy="2435702"/>
              <a:chOff x="943579" y="2621238"/>
              <a:chExt cx="3005449" cy="243570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943579" y="2621238"/>
                <a:ext cx="3005449" cy="2234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14749" y="4704253"/>
                <a:ext cx="959712" cy="352687"/>
              </a:xfrm>
              <a:prstGeom prst="rect">
                <a:avLst/>
              </a:prstGeom>
              <a:solidFill>
                <a:srgbClr val="1D4C77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TextBox 7"/>
            <p:cNvSpPr txBox="1"/>
            <p:nvPr/>
          </p:nvSpPr>
          <p:spPr>
            <a:xfrm>
              <a:off x="2781070" y="5024357"/>
              <a:ext cx="893391" cy="303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中信银行</a:t>
              </a:r>
              <a:endParaRPr lang="en-US" altLang="zh-CN" sz="2000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116081" y="2903066"/>
              <a:ext cx="2499013" cy="227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点个人网银</a:t>
              </a: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&gt;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客户服务</a:t>
              </a: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&gt;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信用报告查询（需要验证</a:t>
              </a: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USBKEY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证书）下提交征信申请，个人信用报告查询申请后，需人民银行受理信用报告查询申请。</a:t>
              </a:r>
            </a:p>
            <a:p>
              <a:pPr marL="342900" indent="-342900" algn="just">
                <a:lnSpc>
                  <a:spcPct val="130000"/>
                </a:lnSpc>
                <a:buFont typeface="Wingdings" panose="05000000000000000000" pitchFamily="2" charset="2"/>
                <a:buChar char="u"/>
              </a:pPr>
              <a:r>
                <a: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24</a:t>
              </a:r>
              <a:r>
                <a:rPr lang="zh-CN" altLang="en-US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小时后可通过个人网银查询本次申请结果，查询都免费，没有次数限制。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26922" y="1315329"/>
            <a:ext cx="7711443" cy="4059265"/>
            <a:chOff x="4480557" y="1284912"/>
            <a:chExt cx="7711443" cy="4059265"/>
          </a:xfrm>
        </p:grpSpPr>
        <p:grpSp>
          <p:nvGrpSpPr>
            <p:cNvPr id="4" name="组合 3"/>
            <p:cNvGrpSpPr/>
            <p:nvPr/>
          </p:nvGrpSpPr>
          <p:grpSpPr>
            <a:xfrm>
              <a:off x="4480557" y="1680713"/>
              <a:ext cx="7711443" cy="3663464"/>
              <a:chOff x="2016773" y="1507609"/>
              <a:chExt cx="7140153" cy="366346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2016773" y="1538132"/>
                <a:ext cx="4245388" cy="363294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593363" y="1507609"/>
                <a:ext cx="3563563" cy="268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endParaRPr lang="zh-CN" altLang="en-US" sz="1000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527737" y="1284912"/>
              <a:ext cx="4381129" cy="3973540"/>
              <a:chOff x="3338746" y="1861021"/>
              <a:chExt cx="4543460" cy="2172456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595240" y="1861021"/>
                <a:ext cx="1625933" cy="363458"/>
              </a:xfrm>
              <a:prstGeom prst="rect">
                <a:avLst/>
              </a:prstGeom>
              <a:solidFill>
                <a:srgbClr val="4F4D50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3338746" y="2232978"/>
                <a:ext cx="4543460" cy="180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登录手机银行，准备好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U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盾，进入“我的”页签，点击“信用报告”，阅读并勾选协议后，点击“申请报告”，插入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U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盾，按提示操作。</a:t>
                </a:r>
                <a:endParaRPr lang="en-US" altLang="zh-CN" sz="2000" b="1" dirty="0">
                  <a:solidFill>
                    <a:srgbClr val="68676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  <a:p>
                <a:pPr marL="342900" indent="-342900" algn="just">
                  <a:lnSpc>
                    <a:spcPct val="130000"/>
                  </a:lnSpc>
                  <a:buFont typeface="Wingdings" panose="05000000000000000000" pitchFamily="2" charset="2"/>
                  <a:buChar char="u"/>
                </a:pP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一般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24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小时内可获取查询结果；一次申请查询，七日系统保存。目前仅支持使用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U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盾查询，</a:t>
                </a:r>
                <a:r>
                  <a:rPr lang="en-US" altLang="zh-CN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ios</a:t>
                </a:r>
                <a:r>
                  <a:rPr lang="zh-CN" altLang="en-US" sz="2000" b="1" dirty="0">
                    <a:solidFill>
                      <a:srgbClr val="686769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手机客户端暂不支持下载。</a:t>
                </a:r>
              </a:p>
            </p:txBody>
          </p:sp>
          <p:sp>
            <p:nvSpPr>
              <p:cNvPr id="34" name="TextBox 7"/>
              <p:cNvSpPr txBox="1"/>
              <p:nvPr/>
            </p:nvSpPr>
            <p:spPr>
              <a:xfrm>
                <a:off x="5595240" y="1884179"/>
                <a:ext cx="1625934" cy="269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工商银行</a:t>
                </a:r>
              </a:p>
            </p:txBody>
          </p:sp>
        </p:grpSp>
      </p:grpSp>
      <p:sp>
        <p:nvSpPr>
          <p:cNvPr id="43" name="椭圆 42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03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568385" y="368482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其他手机银行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39"/>
          <p:cNvSpPr/>
          <p:nvPr/>
        </p:nvSpPr>
        <p:spPr>
          <a:xfrm>
            <a:off x="1100797" y="-341224"/>
            <a:ext cx="9959926" cy="7540448"/>
          </a:xfrm>
          <a:custGeom>
            <a:avLst/>
            <a:gdLst>
              <a:gd name="connsiteX0" fmla="*/ 1572046 w 9058502"/>
              <a:gd name="connsiteY0" fmla="*/ 0 h 6858000"/>
              <a:gd name="connsiteX1" fmla="*/ 7486457 w 9058502"/>
              <a:gd name="connsiteY1" fmla="*/ 0 h 6858000"/>
              <a:gd name="connsiteX2" fmla="*/ 7574617 w 9058502"/>
              <a:gd name="connsiteY2" fmla="*/ 76367 h 6858000"/>
              <a:gd name="connsiteX3" fmla="*/ 9058502 w 9058502"/>
              <a:gd name="connsiteY3" fmla="*/ 3429000 h 6858000"/>
              <a:gd name="connsiteX4" fmla="*/ 7574617 w 9058502"/>
              <a:gd name="connsiteY4" fmla="*/ 6781634 h 6858000"/>
              <a:gd name="connsiteX5" fmla="*/ 7486457 w 9058502"/>
              <a:gd name="connsiteY5" fmla="*/ 6858000 h 6858000"/>
              <a:gd name="connsiteX6" fmla="*/ 1572046 w 9058502"/>
              <a:gd name="connsiteY6" fmla="*/ 6858000 h 6858000"/>
              <a:gd name="connsiteX7" fmla="*/ 1483885 w 9058502"/>
              <a:gd name="connsiteY7" fmla="*/ 6781634 h 6858000"/>
              <a:gd name="connsiteX8" fmla="*/ 0 w 9058502"/>
              <a:gd name="connsiteY8" fmla="*/ 3429000 h 6858000"/>
              <a:gd name="connsiteX9" fmla="*/ 1483885 w 9058502"/>
              <a:gd name="connsiteY9" fmla="*/ 763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8502" h="6858000">
                <a:moveTo>
                  <a:pt x="1572046" y="0"/>
                </a:moveTo>
                <a:lnTo>
                  <a:pt x="7486457" y="0"/>
                </a:lnTo>
                <a:lnTo>
                  <a:pt x="7574617" y="76367"/>
                </a:lnTo>
                <a:cubicBezTo>
                  <a:pt x="8486199" y="904893"/>
                  <a:pt x="9058502" y="2100112"/>
                  <a:pt x="9058502" y="3429000"/>
                </a:cubicBezTo>
                <a:cubicBezTo>
                  <a:pt x="9058502" y="4757888"/>
                  <a:pt x="8486199" y="5953108"/>
                  <a:pt x="7574617" y="6781634"/>
                </a:cubicBezTo>
                <a:lnTo>
                  <a:pt x="7486457" y="6858000"/>
                </a:lnTo>
                <a:lnTo>
                  <a:pt x="1572046" y="6858000"/>
                </a:lnTo>
                <a:lnTo>
                  <a:pt x="1483885" y="6781634"/>
                </a:lnTo>
                <a:cubicBezTo>
                  <a:pt x="572304" y="5953108"/>
                  <a:pt x="0" y="4757888"/>
                  <a:pt x="0" y="3429000"/>
                </a:cubicBezTo>
                <a:cubicBezTo>
                  <a:pt x="0" y="2100112"/>
                  <a:pt x="572304" y="904893"/>
                  <a:pt x="1483885" y="76367"/>
                </a:cubicBezTo>
                <a:close/>
              </a:path>
            </a:pathLst>
          </a:custGeom>
          <a:solidFill>
            <a:srgbClr val="1D4C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25" name="任意多边形 24"/>
          <p:cNvSpPr/>
          <p:nvPr/>
        </p:nvSpPr>
        <p:spPr>
          <a:xfrm rot="16200000">
            <a:off x="2651761" y="-1100252"/>
            <a:ext cx="6857999" cy="9058502"/>
          </a:xfrm>
          <a:custGeom>
            <a:avLst/>
            <a:gdLst>
              <a:gd name="connsiteX0" fmla="*/ 6857999 w 6857999"/>
              <a:gd name="connsiteY0" fmla="*/ 1572046 h 9058502"/>
              <a:gd name="connsiteX1" fmla="*/ 6857999 w 6857999"/>
              <a:gd name="connsiteY1" fmla="*/ 7486457 h 9058502"/>
              <a:gd name="connsiteX2" fmla="*/ 6781632 w 6857999"/>
              <a:gd name="connsiteY2" fmla="*/ 7574617 h 9058502"/>
              <a:gd name="connsiteX3" fmla="*/ 3428999 w 6857999"/>
              <a:gd name="connsiteY3" fmla="*/ 9058502 h 9058502"/>
              <a:gd name="connsiteX4" fmla="*/ 76365 w 6857999"/>
              <a:gd name="connsiteY4" fmla="*/ 7574617 h 9058502"/>
              <a:gd name="connsiteX5" fmla="*/ 0 w 6857999"/>
              <a:gd name="connsiteY5" fmla="*/ 7486458 h 9058502"/>
              <a:gd name="connsiteX6" fmla="*/ 0 w 6857999"/>
              <a:gd name="connsiteY6" fmla="*/ 1572045 h 9058502"/>
              <a:gd name="connsiteX7" fmla="*/ 76365 w 6857999"/>
              <a:gd name="connsiteY7" fmla="*/ 1483885 h 9058502"/>
              <a:gd name="connsiteX8" fmla="*/ 3428999 w 6857999"/>
              <a:gd name="connsiteY8" fmla="*/ 0 h 9058502"/>
              <a:gd name="connsiteX9" fmla="*/ 6781632 w 6857999"/>
              <a:gd name="connsiteY9" fmla="*/ 1483885 h 905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7999" h="9058502">
                <a:moveTo>
                  <a:pt x="6857999" y="1572046"/>
                </a:moveTo>
                <a:lnTo>
                  <a:pt x="6857999" y="7486457"/>
                </a:lnTo>
                <a:lnTo>
                  <a:pt x="6781632" y="7574617"/>
                </a:lnTo>
                <a:cubicBezTo>
                  <a:pt x="5953106" y="8486199"/>
                  <a:pt x="4757887" y="9058502"/>
                  <a:pt x="3428999" y="9058502"/>
                </a:cubicBezTo>
                <a:cubicBezTo>
                  <a:pt x="2100111" y="9058502"/>
                  <a:pt x="904891" y="8486199"/>
                  <a:pt x="76365" y="7574617"/>
                </a:cubicBezTo>
                <a:lnTo>
                  <a:pt x="0" y="7486458"/>
                </a:lnTo>
                <a:lnTo>
                  <a:pt x="0" y="1572045"/>
                </a:lnTo>
                <a:lnTo>
                  <a:pt x="76365" y="1483885"/>
                </a:lnTo>
                <a:cubicBezTo>
                  <a:pt x="904891" y="572304"/>
                  <a:pt x="2100111" y="0"/>
                  <a:pt x="3428999" y="0"/>
                </a:cubicBezTo>
                <a:cubicBezTo>
                  <a:pt x="4757887" y="0"/>
                  <a:pt x="5953106" y="572304"/>
                  <a:pt x="6781632" y="1483885"/>
                </a:cubicBezTo>
                <a:close/>
              </a:path>
            </a:pathLst>
          </a:custGeom>
          <a:blipFill dpi="0"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065" r="-49065"/>
            </a:stretch>
          </a:blipFill>
          <a:ln>
            <a:noFill/>
          </a:ln>
          <a:effectLst>
            <a:outerShdw blurRad="698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方正黑体简体" panose="02010601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138250" y="-487529"/>
            <a:ext cx="7885021" cy="7885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lumMod val="50000"/>
                <a:lumOff val="50000"/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397406" y="3167375"/>
            <a:ext cx="54066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60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感谢你的观看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870253" y="1178458"/>
            <a:ext cx="2460930" cy="1323439"/>
          </a:xfrm>
          <a:prstGeom prst="rect">
            <a:avLst/>
          </a:prstGeom>
          <a:noFill/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000">
                <a:solidFill>
                  <a:srgbClr val="1D4C77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2022</a:t>
            </a:r>
            <a:endParaRPr lang="zh-CN" altLang="en-US" sz="8000" dirty="0">
              <a:solidFill>
                <a:srgbClr val="1D4C77"/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168900" y="5546287"/>
            <a:ext cx="1863636" cy="461665"/>
            <a:chOff x="4193094" y="5289973"/>
            <a:chExt cx="1863636" cy="461665"/>
          </a:xfrm>
        </p:grpSpPr>
        <p:sp>
          <p:nvSpPr>
            <p:cNvPr id="47" name="Rectangle: Rounded Corners 100"/>
            <p:cNvSpPr/>
            <p:nvPr/>
          </p:nvSpPr>
          <p:spPr>
            <a:xfrm>
              <a:off x="4193094" y="5370940"/>
              <a:ext cx="1863636" cy="33778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95959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1905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endParaRPr>
            </a:p>
          </p:txBody>
        </p:sp>
        <p:sp>
          <p:nvSpPr>
            <p:cNvPr id="49" name="原创设计师          _5"/>
            <p:cNvSpPr/>
            <p:nvPr/>
          </p:nvSpPr>
          <p:spPr>
            <a:xfrm>
              <a:off x="4293620" y="5289973"/>
              <a:ext cx="1662583" cy="461665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华大资助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25" grpId="0" animBg="1"/>
          <p:bldP spid="3" grpId="0" animBg="1"/>
          <p:bldP spid="41" grpId="0"/>
          <p:bldP spid="4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25" grpId="0" animBg="1"/>
          <p:bldP spid="3" grpId="0" animBg="1"/>
          <p:bldP spid="41" grpId="0"/>
          <p:bldP spid="4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折角形 9"/>
          <p:cNvSpPr/>
          <p:nvPr/>
        </p:nvSpPr>
        <p:spPr>
          <a:xfrm>
            <a:off x="1055081" y="1468952"/>
            <a:ext cx="4916228" cy="501675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01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现场查询</a:t>
            </a:r>
          </a:p>
        </p:txBody>
      </p:sp>
      <p:sp>
        <p:nvSpPr>
          <p:cNvPr id="2" name="矩形 1"/>
          <p:cNvSpPr/>
          <p:nvPr/>
        </p:nvSpPr>
        <p:spPr>
          <a:xfrm>
            <a:off x="1055080" y="1468952"/>
            <a:ext cx="5124048" cy="501586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全国</a:t>
            </a:r>
            <a:r>
              <a:rPr lang="en-US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2000</a:t>
            </a:r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多个查询点提供</a:t>
            </a:r>
            <a:endParaRPr lang="en-US" altLang="zh-CN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柜台或自助终端查询，即查</a:t>
            </a:r>
            <a:endParaRPr lang="en-US" altLang="zh-CN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即得。</a:t>
            </a:r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  <a:hlinkClick r:id="rId3" action="ppaction://hlinkfile"/>
              </a:rPr>
              <a:t>（湖北省征信服务网点营业情况表）</a:t>
            </a:r>
            <a:endParaRPr lang="zh-CN" alt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具体地址咨询：</a:t>
            </a:r>
            <a:endParaRPr lang="en-US" altLang="zh-CN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拨打</a:t>
            </a:r>
            <a:r>
              <a:rPr lang="en-US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400-810-8866</a:t>
            </a:r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访问</a:t>
            </a:r>
            <a:r>
              <a:rPr lang="en-US" altLang="zh-CN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www.pbccrc.org.cn</a:t>
            </a:r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endParaRPr lang="en-US" altLang="zh-CN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别忘了带上本人有效身份</a:t>
            </a:r>
            <a:endParaRPr lang="en-US" altLang="zh-CN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证件原件及复印件。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807" y="1468952"/>
            <a:ext cx="4615000" cy="3651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651163" y="1579417"/>
            <a:ext cx="2840182" cy="169025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平台首页</a:t>
            </a:r>
          </a:p>
          <a:p>
            <a:r>
              <a:rPr lang="zh-CN" altLang="en-US" sz="2400" b="1" dirty="0"/>
              <a:t>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马上开始</a:t>
            </a:r>
            <a:r>
              <a:rPr lang="en-US" altLang="zh-CN" sz="2400" b="1" dirty="0"/>
              <a:t>"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90" y="1579417"/>
            <a:ext cx="7025574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651163" y="1579417"/>
            <a:ext cx="2840182" cy="169025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用户注册</a:t>
            </a:r>
          </a:p>
          <a:p>
            <a:r>
              <a:rPr lang="zh-CN" altLang="en-US" sz="2400" b="1" dirty="0"/>
              <a:t>①点击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新用户注册</a:t>
            </a:r>
            <a:r>
              <a:rPr lang="en-US" altLang="zh-CN" sz="2400" b="1" dirty="0"/>
              <a:t>"</a:t>
            </a:r>
            <a:endParaRPr lang="zh-CN" altLang="en-US" sz="24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491" y="1579417"/>
            <a:ext cx="6831618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8" y="1579417"/>
            <a:ext cx="3325091" cy="185651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用户注册</a:t>
            </a:r>
          </a:p>
          <a:p>
            <a:r>
              <a:rPr lang="zh-CN" altLang="en-US" sz="2400" b="1" dirty="0"/>
              <a:t>②填写标识信息、验证码，阅读服务协议，点击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下一步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4" y="1579417"/>
            <a:ext cx="6761018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8" y="1579417"/>
            <a:ext cx="3325091" cy="185651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用户注册</a:t>
            </a:r>
          </a:p>
          <a:p>
            <a:r>
              <a:rPr lang="zh-CN" altLang="en-US" sz="2400" b="1" dirty="0"/>
              <a:t>③填写用户基本信息，然后点击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提交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8" y="1579417"/>
            <a:ext cx="6844145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8" y="1579417"/>
            <a:ext cx="3325091" cy="185651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用户注册</a:t>
            </a:r>
          </a:p>
          <a:p>
            <a:r>
              <a:rPr lang="zh-CN" altLang="en-US" sz="2400" b="1" dirty="0"/>
              <a:t>④注册完成，页面提示用户注册成功。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4" y="1579417"/>
            <a:ext cx="6747163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-1315330" y="-1315330"/>
            <a:ext cx="2630659" cy="2630659"/>
          </a:xfrm>
          <a:prstGeom prst="ellipse">
            <a:avLst/>
          </a:prstGeom>
          <a:solidFill>
            <a:schemeClr val="bg1"/>
          </a:solidFill>
          <a:ln w="254000">
            <a:solidFill>
              <a:srgbClr val="1D4C77"/>
            </a:solidFill>
          </a:ln>
          <a:effectLst>
            <a:outerShdw blurRad="381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1442895" y="5869744"/>
            <a:ext cx="1498209" cy="1498209"/>
          </a:xfrm>
          <a:prstGeom prst="ellipse">
            <a:avLst/>
          </a:prstGeom>
          <a:solidFill>
            <a:schemeClr val="bg1"/>
          </a:solidFill>
          <a:ln w="190500">
            <a:solidFill>
              <a:srgbClr val="1D4C77"/>
            </a:solidFill>
          </a:ln>
          <a:effectLst>
            <a:outerShdw blurRad="381000" dist="101600" dir="75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3600" y="140555"/>
            <a:ext cx="935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 spc="300" dirty="0">
                <a:solidFill>
                  <a:srgbClr val="1D4C77"/>
                </a:solidFill>
                <a:latin typeface="Agency FB" panose="020B0503020202020204" pitchFamily="34" charset="0"/>
                <a:ea typeface="方正黑体简体" panose="02010601030101010101" pitchFamily="2" charset="-122"/>
              </a:rPr>
              <a:t>02</a:t>
            </a:r>
            <a:endParaRPr lang="zh-CN" altLang="en-US" sz="4400" b="1" spc="300" dirty="0">
              <a:solidFill>
                <a:srgbClr val="1D4C77"/>
              </a:solidFill>
              <a:latin typeface="Agency FB" panose="020B0503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68385" y="432980"/>
            <a:ext cx="244810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400" b="1" dirty="0">
                <a:solidFill>
                  <a:srgbClr val="414141"/>
                </a:solidFill>
                <a:ea typeface="方正黑体简体" panose="02010601030101010101" pitchFamily="2" charset="-122"/>
              </a:rPr>
              <a:t>网上查询</a:t>
            </a:r>
          </a:p>
        </p:txBody>
      </p:sp>
      <p:sp>
        <p:nvSpPr>
          <p:cNvPr id="3" name="矩形 2"/>
          <p:cNvSpPr/>
          <p:nvPr/>
        </p:nvSpPr>
        <p:spPr>
          <a:xfrm>
            <a:off x="6520481" y="592966"/>
            <a:ext cx="3770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/>
              <a:t>登录</a:t>
            </a:r>
            <a:r>
              <a:rPr lang="en-US" altLang="zh-CN" sz="2800" b="1" dirty="0">
                <a:hlinkClick r:id="rId3"/>
              </a:rPr>
              <a:t>www.pbccrc.org.cn</a:t>
            </a:r>
            <a:endParaRPr lang="en-US" altLang="zh-CN" sz="2800" b="1" dirty="0"/>
          </a:p>
        </p:txBody>
      </p:sp>
      <p:sp>
        <p:nvSpPr>
          <p:cNvPr id="6" name="右箭头 5"/>
          <p:cNvSpPr/>
          <p:nvPr/>
        </p:nvSpPr>
        <p:spPr>
          <a:xfrm>
            <a:off x="4335156" y="762280"/>
            <a:ext cx="1631155" cy="23079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横卷形 6"/>
          <p:cNvSpPr/>
          <p:nvPr/>
        </p:nvSpPr>
        <p:spPr>
          <a:xfrm>
            <a:off x="360218" y="1579417"/>
            <a:ext cx="3325091" cy="185651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400" b="1" dirty="0"/>
              <a:t>3.</a:t>
            </a:r>
            <a:r>
              <a:rPr lang="zh-CN" altLang="en-US" sz="2400" b="1" dirty="0"/>
              <a:t>新用户查询信用信息产品</a:t>
            </a:r>
          </a:p>
          <a:p>
            <a:r>
              <a:rPr lang="zh-CN" altLang="en-US" sz="2400" b="1" dirty="0"/>
              <a:t>①填写登录名、密码、验证码，点击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登录</a:t>
            </a:r>
            <a:r>
              <a:rPr lang="en-US" altLang="zh-CN" sz="2400" b="1" dirty="0"/>
              <a:t>"</a:t>
            </a:r>
            <a:r>
              <a:rPr lang="zh-CN" altLang="en-US" sz="2400" b="1" dirty="0"/>
              <a:t>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55" y="1579417"/>
            <a:ext cx="6665353" cy="502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/>
          <p:bldP spid="1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1165</Words>
  <Application>Microsoft Office PowerPoint</Application>
  <PresentationFormat>宽屏</PresentationFormat>
  <Paragraphs>167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Gill Sans</vt:lpstr>
      <vt:lpstr>方正黑体简体</vt:lpstr>
      <vt:lpstr>黑体</vt:lpstr>
      <vt:lpstr>华文圆体 Regular</vt:lpstr>
      <vt:lpstr>Agency FB</vt:lpstr>
      <vt:lpstr>Arial</vt:lpstr>
      <vt:lpstr>Calibri</vt:lpstr>
      <vt:lpstr>Century Gothic</vt:lpstr>
      <vt:lpstr>Roboto Medium</vt:lpstr>
      <vt:lpstr>Roboto Thin</vt:lpstr>
      <vt:lpstr>Source Sans Pro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静 常</cp:lastModifiedBy>
  <cp:revision>148</cp:revision>
  <dcterms:created xsi:type="dcterms:W3CDTF">2019-05-16T00:04:00Z</dcterms:created>
  <dcterms:modified xsi:type="dcterms:W3CDTF">2022-09-29T02:25:53Z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